
<file path=[Content_Types].xml><?xml version="1.0" encoding="utf-8"?>
<Types xmlns="http://schemas.openxmlformats.org/package/2006/content-types">
  <Default Extension="png" ContentType="image/png"/>
  <Default Extension="jpeg" ContentType="image/jpeg"/>
  <Default Extension="xls" ContentType="application/vnd.ms-excel"/>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24"/>
  </p:notesMasterIdLst>
  <p:handoutMasterIdLst>
    <p:handoutMasterId r:id="rId25"/>
  </p:handoutMasterIdLst>
  <p:sldIdLst>
    <p:sldId id="780" r:id="rId4"/>
    <p:sldId id="789" r:id="rId5"/>
    <p:sldId id="781" r:id="rId6"/>
    <p:sldId id="790" r:id="rId7"/>
    <p:sldId id="799" r:id="rId8"/>
    <p:sldId id="791" r:id="rId9"/>
    <p:sldId id="801" r:id="rId10"/>
    <p:sldId id="792" r:id="rId11"/>
    <p:sldId id="796" r:id="rId12"/>
    <p:sldId id="774" r:id="rId13"/>
    <p:sldId id="785" r:id="rId14"/>
    <p:sldId id="804" r:id="rId15"/>
    <p:sldId id="800" r:id="rId16"/>
    <p:sldId id="798" r:id="rId17"/>
    <p:sldId id="784" r:id="rId18"/>
    <p:sldId id="802" r:id="rId19"/>
    <p:sldId id="805" r:id="rId20"/>
    <p:sldId id="773" r:id="rId21"/>
    <p:sldId id="775" r:id="rId22"/>
    <p:sldId id="761" r:id="rId23"/>
  </p:sldIdLst>
  <p:sldSz cx="9144000" cy="6858000" type="screen4x3"/>
  <p:notesSz cx="7010400" cy="9296400"/>
  <p:defaultTextStyle>
    <a:defPPr>
      <a:defRPr lang="en-US"/>
    </a:defPPr>
    <a:lvl1pPr algn="l" rtl="0" eaLnBrk="0" fontAlgn="base" hangingPunct="0">
      <a:spcBef>
        <a:spcPct val="0"/>
      </a:spcBef>
      <a:spcAft>
        <a:spcPct val="0"/>
      </a:spcAft>
      <a:defRPr sz="4000" b="1" kern="1200">
        <a:solidFill>
          <a:srgbClr val="6699FF"/>
        </a:solidFill>
        <a:latin typeface="Arial" charset="0"/>
        <a:ea typeface="+mn-ea"/>
        <a:cs typeface="Arial" charset="0"/>
      </a:defRPr>
    </a:lvl1pPr>
    <a:lvl2pPr marL="457200" algn="l" rtl="0" eaLnBrk="0" fontAlgn="base" hangingPunct="0">
      <a:spcBef>
        <a:spcPct val="0"/>
      </a:spcBef>
      <a:spcAft>
        <a:spcPct val="0"/>
      </a:spcAft>
      <a:defRPr sz="4000" b="1" kern="1200">
        <a:solidFill>
          <a:srgbClr val="6699FF"/>
        </a:solidFill>
        <a:latin typeface="Arial" charset="0"/>
        <a:ea typeface="+mn-ea"/>
        <a:cs typeface="Arial" charset="0"/>
      </a:defRPr>
    </a:lvl2pPr>
    <a:lvl3pPr marL="914400" algn="l" rtl="0" eaLnBrk="0" fontAlgn="base" hangingPunct="0">
      <a:spcBef>
        <a:spcPct val="0"/>
      </a:spcBef>
      <a:spcAft>
        <a:spcPct val="0"/>
      </a:spcAft>
      <a:defRPr sz="4000" b="1" kern="1200">
        <a:solidFill>
          <a:srgbClr val="6699FF"/>
        </a:solidFill>
        <a:latin typeface="Arial" charset="0"/>
        <a:ea typeface="+mn-ea"/>
        <a:cs typeface="Arial" charset="0"/>
      </a:defRPr>
    </a:lvl3pPr>
    <a:lvl4pPr marL="1371600" algn="l" rtl="0" eaLnBrk="0" fontAlgn="base" hangingPunct="0">
      <a:spcBef>
        <a:spcPct val="0"/>
      </a:spcBef>
      <a:spcAft>
        <a:spcPct val="0"/>
      </a:spcAft>
      <a:defRPr sz="4000" b="1" kern="1200">
        <a:solidFill>
          <a:srgbClr val="6699FF"/>
        </a:solidFill>
        <a:latin typeface="Arial" charset="0"/>
        <a:ea typeface="+mn-ea"/>
        <a:cs typeface="Arial" charset="0"/>
      </a:defRPr>
    </a:lvl4pPr>
    <a:lvl5pPr marL="1828800" algn="l" rtl="0" eaLnBrk="0" fontAlgn="base" hangingPunct="0">
      <a:spcBef>
        <a:spcPct val="0"/>
      </a:spcBef>
      <a:spcAft>
        <a:spcPct val="0"/>
      </a:spcAft>
      <a:defRPr sz="4000" b="1" kern="1200">
        <a:solidFill>
          <a:srgbClr val="6699FF"/>
        </a:solidFill>
        <a:latin typeface="Arial" charset="0"/>
        <a:ea typeface="+mn-ea"/>
        <a:cs typeface="Arial" charset="0"/>
      </a:defRPr>
    </a:lvl5pPr>
    <a:lvl6pPr marL="2286000" algn="l" defTabSz="914400" rtl="0" eaLnBrk="1" latinLnBrk="0" hangingPunct="1">
      <a:defRPr sz="4000" b="1" kern="1200">
        <a:solidFill>
          <a:srgbClr val="6699FF"/>
        </a:solidFill>
        <a:latin typeface="Arial" charset="0"/>
        <a:ea typeface="+mn-ea"/>
        <a:cs typeface="Arial" charset="0"/>
      </a:defRPr>
    </a:lvl6pPr>
    <a:lvl7pPr marL="2743200" algn="l" defTabSz="914400" rtl="0" eaLnBrk="1" latinLnBrk="0" hangingPunct="1">
      <a:defRPr sz="4000" b="1" kern="1200">
        <a:solidFill>
          <a:srgbClr val="6699FF"/>
        </a:solidFill>
        <a:latin typeface="Arial" charset="0"/>
        <a:ea typeface="+mn-ea"/>
        <a:cs typeface="Arial" charset="0"/>
      </a:defRPr>
    </a:lvl7pPr>
    <a:lvl8pPr marL="3200400" algn="l" defTabSz="914400" rtl="0" eaLnBrk="1" latinLnBrk="0" hangingPunct="1">
      <a:defRPr sz="4000" b="1" kern="1200">
        <a:solidFill>
          <a:srgbClr val="6699FF"/>
        </a:solidFill>
        <a:latin typeface="Arial" charset="0"/>
        <a:ea typeface="+mn-ea"/>
        <a:cs typeface="Arial" charset="0"/>
      </a:defRPr>
    </a:lvl8pPr>
    <a:lvl9pPr marL="3657600" algn="l" defTabSz="914400" rtl="0" eaLnBrk="1" latinLnBrk="0" hangingPunct="1">
      <a:defRPr sz="4000" b="1" kern="1200">
        <a:solidFill>
          <a:srgbClr val="6699FF"/>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9966FF"/>
    <a:srgbClr val="000099"/>
    <a:srgbClr val="CC0000"/>
    <a:srgbClr val="FF3300"/>
    <a:srgbClr val="0099FF"/>
    <a:srgbClr val="9BBB59"/>
    <a:srgbClr val="C050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17" autoAdjust="0"/>
    <p:restoredTop sz="96630" autoAdjust="0"/>
  </p:normalViewPr>
  <p:slideViewPr>
    <p:cSldViewPr>
      <p:cViewPr>
        <p:scale>
          <a:sx n="104" d="100"/>
          <a:sy n="104" d="100"/>
        </p:scale>
        <p:origin x="-9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66" d="100"/>
          <a:sy n="66" d="100"/>
        </p:scale>
        <p:origin x="-1584" y="30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robertl\AppData\Local\Temp\notes73B181\Clients%20by%20Primary%20Disability%20Including%20Waitlist.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C:\Users\robertl\AppData\Local\Temp\notes73B181\Major%20Programs%20FY%202012-13.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https://apdfl-my.sharepoint.com/personal/rose_salinas_apdcares_org/Documents/U%20Drive/Directors%20Notebook%202013/Director's%20Notebook%20November%202013/Agency%20Appropriations%20FY%202014-15%20Updated%2012-04-14.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dLbls>
          <c:showLegendKey val="0"/>
          <c:showVal val="0"/>
          <c:showCatName val="0"/>
          <c:showSerName val="0"/>
          <c:showPercent val="0"/>
          <c:showBubbleSize val="0"/>
          <c:showLeaderLines val="0"/>
        </c:dLbls>
        <c:firstSliceAng val="240"/>
      </c:pieChart>
    </c:plotArea>
    <c:legend>
      <c:legendPos val="r"/>
      <c:layout>
        <c:manualLayout>
          <c:xMode val="edge"/>
          <c:yMode val="edge"/>
          <c:x val="0.6555172790901137"/>
          <c:y val="0.10625101017622562"/>
          <c:w val="0.32983073296393584"/>
          <c:h val="0.58379294697737749"/>
        </c:manualLayout>
      </c:layout>
      <c:overlay val="0"/>
      <c:txPr>
        <a:bodyPr/>
        <a:lstStyle/>
        <a:p>
          <a:pPr>
            <a:defRPr sz="1200"/>
          </a:pPr>
          <a:endParaRPr lang="en-US"/>
        </a:p>
      </c:txPr>
    </c:legend>
    <c:plotVisOnly val="1"/>
    <c:dispBlanksAs val="gap"/>
    <c:showDLblsOverMax val="0"/>
  </c:chart>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771929824561403E-3"/>
          <c:y val="5.2350427350427491E-2"/>
          <c:w val="0.59941520467836251"/>
          <c:h val="0.87606837606837729"/>
        </c:manualLayout>
      </c:layout>
      <c:pieChart>
        <c:varyColors val="1"/>
        <c:dLbls>
          <c:showLegendKey val="0"/>
          <c:showVal val="0"/>
          <c:showCatName val="0"/>
          <c:showSerName val="0"/>
          <c:showPercent val="0"/>
          <c:showBubbleSize val="0"/>
          <c:showLeaderLines val="0"/>
        </c:dLbls>
        <c:firstSliceAng val="343"/>
      </c:pieChart>
    </c:plotArea>
    <c:legend>
      <c:legendPos val="r"/>
      <c:layout>
        <c:manualLayout>
          <c:xMode val="edge"/>
          <c:yMode val="edge"/>
          <c:x val="0.6036618777915933"/>
          <c:y val="2.4978295982233011E-2"/>
          <c:w val="0.38461654464244666"/>
          <c:h val="0.91045645736590619"/>
        </c:manualLayout>
      </c:layout>
      <c:overlay val="0"/>
      <c:txPr>
        <a:bodyPr/>
        <a:lstStyle/>
        <a:p>
          <a:pPr>
            <a:spcAft>
              <a:spcPts val="0"/>
            </a:spcAft>
            <a:defRPr sz="1600"/>
          </a:pPr>
          <a:endParaRPr lang="en-US"/>
        </a:p>
      </c:txPr>
    </c:legend>
    <c:plotVisOnly val="1"/>
    <c:dispBlanksAs val="gap"/>
    <c:showDLblsOverMax val="0"/>
  </c:chart>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explosion val="5"/>
          <c:dLbls>
            <c:dLbl>
              <c:idx val="0"/>
              <c:layout>
                <c:manualLayout>
                  <c:x val="-0.1712462865218774"/>
                  <c:y val="-0.23560993051257753"/>
                </c:manualLayout>
              </c:layout>
              <c:numFmt formatCode="0.00%" sourceLinked="0"/>
              <c:spPr/>
              <c:txPr>
                <a:bodyPr/>
                <a:lstStyle/>
                <a:p>
                  <a:pPr>
                    <a:defRPr sz="1800">
                      <a:solidFill>
                        <a:schemeClr val="bg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0036030111620661"/>
                  <c:y val="7.8897422617722729E-2"/>
                </c:manualLayout>
              </c:layout>
              <c:numFmt formatCode="0.00%" sourceLinked="0"/>
              <c:spPr/>
              <c:txPr>
                <a:bodyPr/>
                <a:lstStyle/>
                <a:p>
                  <a:pPr>
                    <a:defRPr sz="1800">
                      <a:solidFill>
                        <a:schemeClr val="bg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1.0104121600184604E-2"/>
                  <c:y val="-2.4244229412965799E-4"/>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3"/>
              <c:layout>
                <c:manualLayout>
                  <c:x val="2.0812898387701551E-2"/>
                  <c:y val="-3.6718179171047402E-2"/>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4"/>
              <c:layout>
                <c:manualLayout>
                  <c:x val="7.2347033543883943E-2"/>
                  <c:y val="9.7158233368887306E-2"/>
                </c:manualLayout>
              </c:layout>
              <c:numFmt formatCode="0.00%" sourceLinked="0"/>
              <c:spPr/>
              <c:txPr>
                <a:bodyPr/>
                <a:lstStyle/>
                <a:p>
                  <a:pPr>
                    <a:defRPr sz="1800">
                      <a:solidFill>
                        <a:schemeClr val="bg1"/>
                      </a:solidFill>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5"/>
              <c:layout>
                <c:manualLayout>
                  <c:x val="1.0665743705113783E-2"/>
                  <c:y val="-5.1244711757228731E-3"/>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numFmt formatCode="0.00%" sourceLinked="0"/>
            <c:spPr>
              <a:noFill/>
              <a:ln>
                <a:noFill/>
              </a:ln>
              <a:effectLst/>
            </c:spPr>
            <c:txPr>
              <a:bodyPr/>
              <a:lstStyle/>
              <a:p>
                <a:pPr>
                  <a:defRPr sz="1800"/>
                </a:pPr>
                <a:endParaRPr lang="en-US"/>
              </a:p>
            </c:txPr>
            <c:dLblPos val="ctr"/>
            <c:showLegendKey val="0"/>
            <c:showVal val="0"/>
            <c:showCatName val="0"/>
            <c:showSerName val="0"/>
            <c:showPercent val="1"/>
            <c:showBubbleSize val="0"/>
            <c:showLeaderLines val="1"/>
            <c:extLst>
              <c:ext xmlns:c15="http://schemas.microsoft.com/office/drawing/2012/chart" uri="{CE6537A1-D6FC-4f65-9D91-7224C49458BB}"/>
            </c:extLst>
          </c:dLbls>
          <c:cat>
            <c:strRef>
              <c:f>'[Agency Appropriations FY 2014-15 Updated 12-04-14.xlsx]Source'!$A$5:$A$10</c:f>
              <c:strCache>
                <c:ptCount val="6"/>
                <c:pt idx="0">
                  <c:v>Home and Community Based Services Waiver $938,623,341</c:v>
                </c:pt>
                <c:pt idx="1">
                  <c:v>Developmental Disabilities Centers $130,628,591</c:v>
                </c:pt>
                <c:pt idx="2">
                  <c:v>Individual and Family Supports (IFS) $15,186,771</c:v>
                </c:pt>
                <c:pt idx="3">
                  <c:v>Room and Board $2,839,201</c:v>
                </c:pt>
                <c:pt idx="4">
                  <c:v>Agency Operations/Administration (Regions and Central Office) $60,546,978</c:v>
                </c:pt>
                <c:pt idx="5">
                  <c:v>Community Projects $5,670,300</c:v>
                </c:pt>
              </c:strCache>
            </c:strRef>
          </c:cat>
          <c:val>
            <c:numRef>
              <c:f>'[Agency Appropriations FY 2014-15 Updated 12-04-14.xlsx]Source'!$B$5:$B$10</c:f>
              <c:numCache>
                <c:formatCode>_("$"* #,##0_);_("$"* \(#,##0\);_("$"* "-"??_);_(@_)</c:formatCode>
                <c:ptCount val="6"/>
                <c:pt idx="0">
                  <c:v>938623341</c:v>
                </c:pt>
                <c:pt idx="1">
                  <c:v>130628591</c:v>
                </c:pt>
                <c:pt idx="2">
                  <c:v>15186771</c:v>
                </c:pt>
                <c:pt idx="3">
                  <c:v>2839201</c:v>
                </c:pt>
                <c:pt idx="4">
                  <c:v>60546978</c:v>
                </c:pt>
                <c:pt idx="5">
                  <c:v>5670300</c:v>
                </c:pt>
              </c:numCache>
            </c:numRef>
          </c:val>
        </c:ser>
        <c:dLbls>
          <c:showLegendKey val="0"/>
          <c:showVal val="0"/>
          <c:showCatName val="0"/>
          <c:showSerName val="0"/>
          <c:showPercent val="0"/>
          <c:showBubbleSize val="0"/>
          <c:showLeaderLines val="1"/>
        </c:dLbls>
        <c:firstSliceAng val="343"/>
      </c:pieChart>
    </c:plotArea>
    <c:legend>
      <c:legendPos val="r"/>
      <c:layout>
        <c:manualLayout>
          <c:xMode val="edge"/>
          <c:yMode val="edge"/>
          <c:x val="0.66546060550649022"/>
          <c:y val="8.7976438984019426E-2"/>
          <c:w val="0.32867859875774519"/>
          <c:h val="0.66604452192982599"/>
        </c:manualLayout>
      </c:layout>
      <c:overlay val="0"/>
      <c:txPr>
        <a:bodyPr/>
        <a:lstStyle/>
        <a:p>
          <a:pPr>
            <a:defRPr sz="1200"/>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0.36111</cdr:x>
      <cdr:y>0.8716</cdr:y>
    </cdr:from>
    <cdr:to>
      <cdr:x>0.96296</cdr:x>
      <cdr:y>1</cdr:y>
    </cdr:to>
    <cdr:sp macro="" textlink="">
      <cdr:nvSpPr>
        <cdr:cNvPr id="3" name="TextBox 1"/>
        <cdr:cNvSpPr txBox="1"/>
      </cdr:nvSpPr>
      <cdr:spPr>
        <a:xfrm xmlns:a="http://schemas.openxmlformats.org/drawingml/2006/main">
          <a:off x="2971800" y="3612750"/>
          <a:ext cx="4952985" cy="53221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1050" b="0" i="1" dirty="0"/>
            <a:t>Source:</a:t>
          </a:r>
          <a:r>
            <a:rPr lang="en-US" sz="1050" b="0" i="1" baseline="0" dirty="0"/>
            <a:t> Agency Allocation, Budget and Contract Control (ABC) System</a:t>
          </a:r>
        </a:p>
        <a:p xmlns:a="http://schemas.openxmlformats.org/drawingml/2006/main">
          <a:pPr algn="r"/>
          <a:r>
            <a:rPr lang="en-US" sz="1050" b="0" i="1" baseline="0" dirty="0"/>
            <a:t>as of </a:t>
          </a:r>
          <a:r>
            <a:rPr lang="en-US" sz="1050" b="0" i="1" baseline="0" dirty="0" smtClean="0"/>
            <a:t>October </a:t>
          </a:r>
          <a:r>
            <a:rPr lang="en-US" sz="1050" b="0" i="1" baseline="0" dirty="0"/>
            <a:t>1, </a:t>
          </a:r>
          <a:r>
            <a:rPr lang="en-US" sz="1050" b="0" i="1" baseline="0" dirty="0" smtClean="0"/>
            <a:t>2014</a:t>
          </a:r>
          <a:endParaRPr lang="en-US" sz="1050" b="0" i="1" dirty="0"/>
        </a:p>
      </cdr:txBody>
    </cdr:sp>
  </cdr:relSizeAnchor>
</c:userShapes>
</file>

<file path=ppt/drawings/drawing2.xml><?xml version="1.0" encoding="utf-8"?>
<c:userShapes xmlns:c="http://schemas.openxmlformats.org/drawingml/2006/chart">
  <cdr:relSizeAnchor xmlns:cdr="http://schemas.openxmlformats.org/drawingml/2006/chartDrawing">
    <cdr:from>
      <cdr:x>0.70175</cdr:x>
      <cdr:y>0.84615</cdr:y>
    </cdr:from>
    <cdr:to>
      <cdr:x>0.92982</cdr:x>
      <cdr:y>0.9359</cdr:y>
    </cdr:to>
    <cdr:sp macro="" textlink="">
      <cdr:nvSpPr>
        <cdr:cNvPr id="2" name="TextBox 1"/>
        <cdr:cNvSpPr txBox="1"/>
      </cdr:nvSpPr>
      <cdr:spPr>
        <a:xfrm xmlns:a="http://schemas.openxmlformats.org/drawingml/2006/main">
          <a:off x="6095962" y="5029177"/>
          <a:ext cx="1981238" cy="53343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l"/>
          <a:r>
            <a:rPr lang="en-US" sz="1400" b="1" dirty="0"/>
            <a:t>Total: $</a:t>
          </a:r>
          <a:r>
            <a:rPr lang="en-US" sz="1400" b="1" dirty="0" smtClean="0"/>
            <a:t>1,153,495,182</a:t>
          </a:r>
          <a:endParaRPr lang="en-US" sz="1400" b="1" dirty="0"/>
        </a:p>
      </cdr:txBody>
    </cdr:sp>
  </cdr:relSizeAnchor>
  <cdr:relSizeAnchor xmlns:cdr="http://schemas.openxmlformats.org/drawingml/2006/chartDrawing">
    <cdr:from>
      <cdr:x>0.58654</cdr:x>
      <cdr:y>0.93573</cdr:y>
    </cdr:from>
    <cdr:to>
      <cdr:x>1</cdr:x>
      <cdr:y>1</cdr:y>
    </cdr:to>
    <cdr:sp macro="" textlink="">
      <cdr:nvSpPr>
        <cdr:cNvPr id="3" name="TextBox 1"/>
        <cdr:cNvSpPr txBox="1"/>
      </cdr:nvSpPr>
      <cdr:spPr>
        <a:xfrm xmlns:a="http://schemas.openxmlformats.org/drawingml/2006/main">
          <a:off x="5083969" y="5893594"/>
          <a:ext cx="3583781" cy="4048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pPr algn="r"/>
          <a:r>
            <a:rPr lang="en-US" sz="1100" i="1" baseline="0" dirty="0"/>
            <a:t>Source: Fiscal Year </a:t>
          </a:r>
          <a:r>
            <a:rPr lang="en-US" sz="1100" i="1" baseline="0" dirty="0" smtClean="0"/>
            <a:t>2014-15 </a:t>
          </a:r>
          <a:r>
            <a:rPr lang="en-US" sz="1100" i="1" baseline="0" dirty="0"/>
            <a:t>General Appropriations Act, Chapter </a:t>
          </a:r>
          <a:r>
            <a:rPr lang="en-US" sz="1100" i="1" baseline="0" dirty="0" smtClean="0"/>
            <a:t>2014-51, </a:t>
          </a:r>
          <a:r>
            <a:rPr lang="en-US" sz="1100" i="1" baseline="0" dirty="0"/>
            <a:t>Laws of </a:t>
          </a:r>
          <a:r>
            <a:rPr lang="en-US" sz="1100" i="1" baseline="0" dirty="0" smtClean="0"/>
            <a:t>Florida</a:t>
          </a:r>
          <a:endParaRPr lang="en-US" sz="1100" i="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040063" cy="465138"/>
          </a:xfrm>
          <a:prstGeom prst="rect">
            <a:avLst/>
          </a:prstGeom>
          <a:noFill/>
          <a:ln>
            <a:noFill/>
          </a:ln>
          <a:effectLst/>
          <a:extLst/>
        </p:spPr>
        <p:txBody>
          <a:bodyPr vert="horz" wrap="square" lIns="91553" tIns="45776" rIns="91553" bIns="45776" numCol="1" anchor="t" anchorCtr="0" compatLnSpc="1">
            <a:prstTxWarp prst="textNoShape">
              <a:avLst/>
            </a:prstTxWarp>
          </a:bodyPr>
          <a:lstStyle>
            <a:lvl1pPr algn="l" defTabSz="915165" eaLnBrk="1" hangingPunct="1">
              <a:defRPr sz="1100" b="0">
                <a:solidFill>
                  <a:schemeClr val="tx1"/>
                </a:solidFill>
                <a:latin typeface="Arial" pitchFamily="34" charset="0"/>
                <a:cs typeface="+mn-cs"/>
              </a:defRPr>
            </a:lvl1pPr>
          </a:lstStyle>
          <a:p>
            <a:pPr>
              <a:defRPr/>
            </a:pPr>
            <a:endParaRPr lang="en-US" dirty="0"/>
          </a:p>
        </p:txBody>
      </p:sp>
      <p:sp>
        <p:nvSpPr>
          <p:cNvPr id="37891" name="Rectangle 3"/>
          <p:cNvSpPr>
            <a:spLocks noGrp="1" noChangeArrowheads="1"/>
          </p:cNvSpPr>
          <p:nvPr>
            <p:ph type="dt" sz="quarter" idx="1"/>
          </p:nvPr>
        </p:nvSpPr>
        <p:spPr bwMode="auto">
          <a:xfrm>
            <a:off x="3968750" y="0"/>
            <a:ext cx="3040063" cy="465138"/>
          </a:xfrm>
          <a:prstGeom prst="rect">
            <a:avLst/>
          </a:prstGeom>
          <a:noFill/>
          <a:ln>
            <a:noFill/>
          </a:ln>
          <a:effectLst/>
          <a:extLst/>
        </p:spPr>
        <p:txBody>
          <a:bodyPr vert="horz" wrap="square" lIns="91553" tIns="45776" rIns="91553" bIns="45776" numCol="1" anchor="t" anchorCtr="0" compatLnSpc="1">
            <a:prstTxWarp prst="textNoShape">
              <a:avLst/>
            </a:prstTxWarp>
          </a:bodyPr>
          <a:lstStyle>
            <a:lvl1pPr algn="r" defTabSz="915165" eaLnBrk="1" hangingPunct="1">
              <a:defRPr sz="1100" b="0">
                <a:solidFill>
                  <a:schemeClr val="tx1"/>
                </a:solidFill>
                <a:latin typeface="Arial" pitchFamily="34" charset="0"/>
                <a:cs typeface="+mn-cs"/>
              </a:defRPr>
            </a:lvl1pPr>
          </a:lstStyle>
          <a:p>
            <a:pPr>
              <a:defRPr/>
            </a:pPr>
            <a:endParaRPr lang="en-US" dirty="0"/>
          </a:p>
        </p:txBody>
      </p:sp>
      <p:sp>
        <p:nvSpPr>
          <p:cNvPr id="37892" name="Rectangle 4"/>
          <p:cNvSpPr>
            <a:spLocks noGrp="1" noChangeArrowheads="1"/>
          </p:cNvSpPr>
          <p:nvPr>
            <p:ph type="ftr" sz="quarter" idx="2"/>
          </p:nvPr>
        </p:nvSpPr>
        <p:spPr bwMode="auto">
          <a:xfrm>
            <a:off x="0" y="8829675"/>
            <a:ext cx="3040063" cy="465138"/>
          </a:xfrm>
          <a:prstGeom prst="rect">
            <a:avLst/>
          </a:prstGeom>
          <a:noFill/>
          <a:ln>
            <a:noFill/>
          </a:ln>
          <a:effectLst/>
          <a:extLst/>
        </p:spPr>
        <p:txBody>
          <a:bodyPr vert="horz" wrap="square" lIns="91553" tIns="45776" rIns="91553" bIns="45776" numCol="1" anchor="b" anchorCtr="0" compatLnSpc="1">
            <a:prstTxWarp prst="textNoShape">
              <a:avLst/>
            </a:prstTxWarp>
          </a:bodyPr>
          <a:lstStyle>
            <a:lvl1pPr algn="l" defTabSz="915165" eaLnBrk="1" hangingPunct="1">
              <a:defRPr sz="1100" b="0">
                <a:solidFill>
                  <a:schemeClr val="tx1"/>
                </a:solidFill>
                <a:latin typeface="Arial" pitchFamily="34" charset="0"/>
                <a:cs typeface="+mn-cs"/>
              </a:defRPr>
            </a:lvl1pPr>
          </a:lstStyle>
          <a:p>
            <a:pPr>
              <a:defRPr/>
            </a:pPr>
            <a:endParaRPr lang="en-US" dirty="0"/>
          </a:p>
        </p:txBody>
      </p:sp>
      <p:sp>
        <p:nvSpPr>
          <p:cNvPr id="37893" name="Rectangle 5"/>
          <p:cNvSpPr>
            <a:spLocks noGrp="1" noChangeArrowheads="1"/>
          </p:cNvSpPr>
          <p:nvPr>
            <p:ph type="sldNum" sz="quarter" idx="3"/>
          </p:nvPr>
        </p:nvSpPr>
        <p:spPr bwMode="auto">
          <a:xfrm>
            <a:off x="3968750" y="8829675"/>
            <a:ext cx="3040063" cy="465138"/>
          </a:xfrm>
          <a:prstGeom prst="rect">
            <a:avLst/>
          </a:prstGeom>
          <a:noFill/>
          <a:ln>
            <a:noFill/>
          </a:ln>
          <a:effectLst/>
          <a:extLst/>
        </p:spPr>
        <p:txBody>
          <a:bodyPr vert="horz" wrap="square" lIns="91553" tIns="45776" rIns="91553" bIns="45776" numCol="1" anchor="b" anchorCtr="0" compatLnSpc="1">
            <a:prstTxWarp prst="textNoShape">
              <a:avLst/>
            </a:prstTxWarp>
          </a:bodyPr>
          <a:lstStyle>
            <a:lvl1pPr algn="r" eaLnBrk="1" hangingPunct="1">
              <a:defRPr sz="1100" b="0">
                <a:solidFill>
                  <a:schemeClr val="tx1"/>
                </a:solidFill>
              </a:defRPr>
            </a:lvl1pPr>
          </a:lstStyle>
          <a:p>
            <a:fld id="{E3BF122F-0743-4E0B-BA30-E0406E1FDDAF}" type="slidenum">
              <a:rPr lang="en-US" altLang="en-US"/>
              <a:pPr/>
              <a:t>‹#›</a:t>
            </a:fld>
            <a:endParaRPr lang="en-US" altLang="en-US" dirty="0"/>
          </a:p>
        </p:txBody>
      </p:sp>
    </p:spTree>
    <p:extLst>
      <p:ext uri="{BB962C8B-B14F-4D97-AF65-F5344CB8AC3E}">
        <p14:creationId xmlns:p14="http://schemas.microsoft.com/office/powerpoint/2010/main" val="40962297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40063" cy="465138"/>
          </a:xfrm>
          <a:prstGeom prst="rect">
            <a:avLst/>
          </a:prstGeom>
          <a:noFill/>
          <a:ln>
            <a:noFill/>
          </a:ln>
          <a:effectLst/>
          <a:extLst/>
        </p:spPr>
        <p:txBody>
          <a:bodyPr vert="horz" wrap="square" lIns="91553" tIns="45776" rIns="91553" bIns="45776" numCol="1" anchor="t" anchorCtr="0" compatLnSpc="1">
            <a:prstTxWarp prst="textNoShape">
              <a:avLst/>
            </a:prstTxWarp>
          </a:bodyPr>
          <a:lstStyle>
            <a:lvl1pPr algn="l" defTabSz="915165" eaLnBrk="1" hangingPunct="1">
              <a:defRPr sz="1100" b="0">
                <a:solidFill>
                  <a:schemeClr val="tx1"/>
                </a:solidFill>
                <a:latin typeface="Arial" pitchFamily="34" charset="0"/>
                <a:cs typeface="+mn-cs"/>
              </a:defRPr>
            </a:lvl1pPr>
          </a:lstStyle>
          <a:p>
            <a:pPr>
              <a:defRPr/>
            </a:pPr>
            <a:endParaRPr lang="en-US" dirty="0"/>
          </a:p>
        </p:txBody>
      </p:sp>
      <p:sp>
        <p:nvSpPr>
          <p:cNvPr id="4099" name="Rectangle 3"/>
          <p:cNvSpPr>
            <a:spLocks noGrp="1" noChangeArrowheads="1"/>
          </p:cNvSpPr>
          <p:nvPr>
            <p:ph type="dt" idx="1"/>
          </p:nvPr>
        </p:nvSpPr>
        <p:spPr bwMode="auto">
          <a:xfrm>
            <a:off x="3968750" y="0"/>
            <a:ext cx="3040063" cy="465138"/>
          </a:xfrm>
          <a:prstGeom prst="rect">
            <a:avLst/>
          </a:prstGeom>
          <a:noFill/>
          <a:ln>
            <a:noFill/>
          </a:ln>
          <a:effectLst/>
          <a:extLst/>
        </p:spPr>
        <p:txBody>
          <a:bodyPr vert="horz" wrap="square" lIns="91553" tIns="45776" rIns="91553" bIns="45776" numCol="1" anchor="t" anchorCtr="0" compatLnSpc="1">
            <a:prstTxWarp prst="textNoShape">
              <a:avLst/>
            </a:prstTxWarp>
          </a:bodyPr>
          <a:lstStyle>
            <a:lvl1pPr algn="r" defTabSz="915165" eaLnBrk="1" hangingPunct="1">
              <a:defRPr sz="1100" b="0">
                <a:solidFill>
                  <a:schemeClr val="tx1"/>
                </a:solidFill>
                <a:latin typeface="Arial" pitchFamily="34" charset="0"/>
                <a:cs typeface="+mn-cs"/>
              </a:defRPr>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85863"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701675" y="4416425"/>
            <a:ext cx="5607050" cy="4183063"/>
          </a:xfrm>
          <a:prstGeom prst="rect">
            <a:avLst/>
          </a:prstGeom>
          <a:noFill/>
          <a:ln>
            <a:noFill/>
          </a:ln>
          <a:effectLst/>
          <a:extLst/>
        </p:spPr>
        <p:txBody>
          <a:bodyPr vert="horz" wrap="square" lIns="91553" tIns="45776" rIns="91553" bIns="4577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9675"/>
            <a:ext cx="3040063" cy="465138"/>
          </a:xfrm>
          <a:prstGeom prst="rect">
            <a:avLst/>
          </a:prstGeom>
          <a:noFill/>
          <a:ln>
            <a:noFill/>
          </a:ln>
          <a:effectLst/>
          <a:extLst/>
        </p:spPr>
        <p:txBody>
          <a:bodyPr vert="horz" wrap="square" lIns="91553" tIns="45776" rIns="91553" bIns="45776" numCol="1" anchor="b" anchorCtr="0" compatLnSpc="1">
            <a:prstTxWarp prst="textNoShape">
              <a:avLst/>
            </a:prstTxWarp>
          </a:bodyPr>
          <a:lstStyle>
            <a:lvl1pPr algn="l" defTabSz="915165" eaLnBrk="1" hangingPunct="1">
              <a:defRPr sz="1100" b="0">
                <a:solidFill>
                  <a:schemeClr val="tx1"/>
                </a:solidFill>
                <a:latin typeface="Arial" pitchFamily="34" charset="0"/>
                <a:cs typeface="+mn-cs"/>
              </a:defRPr>
            </a:lvl1pPr>
          </a:lstStyle>
          <a:p>
            <a:pPr>
              <a:defRPr/>
            </a:pPr>
            <a:endParaRPr lang="en-US" dirty="0"/>
          </a:p>
        </p:txBody>
      </p:sp>
      <p:sp>
        <p:nvSpPr>
          <p:cNvPr id="4103" name="Rectangle 7"/>
          <p:cNvSpPr>
            <a:spLocks noGrp="1" noChangeArrowheads="1"/>
          </p:cNvSpPr>
          <p:nvPr>
            <p:ph type="sldNum" sz="quarter" idx="5"/>
          </p:nvPr>
        </p:nvSpPr>
        <p:spPr bwMode="auto">
          <a:xfrm>
            <a:off x="3968750" y="8829675"/>
            <a:ext cx="3040063" cy="465138"/>
          </a:xfrm>
          <a:prstGeom prst="rect">
            <a:avLst/>
          </a:prstGeom>
          <a:noFill/>
          <a:ln>
            <a:noFill/>
          </a:ln>
          <a:effectLst/>
          <a:extLst/>
        </p:spPr>
        <p:txBody>
          <a:bodyPr vert="horz" wrap="square" lIns="91553" tIns="45776" rIns="91553" bIns="45776" numCol="1" anchor="b" anchorCtr="0" compatLnSpc="1">
            <a:prstTxWarp prst="textNoShape">
              <a:avLst/>
            </a:prstTxWarp>
          </a:bodyPr>
          <a:lstStyle>
            <a:lvl1pPr algn="r" eaLnBrk="1" hangingPunct="1">
              <a:defRPr sz="1100" b="0">
                <a:solidFill>
                  <a:schemeClr val="tx1"/>
                </a:solidFill>
              </a:defRPr>
            </a:lvl1pPr>
          </a:lstStyle>
          <a:p>
            <a:fld id="{79E1F125-3C79-4A5B-ADF0-3297B3F74865}" type="slidenum">
              <a:rPr lang="en-US" altLang="en-US"/>
              <a:pPr/>
              <a:t>‹#›</a:t>
            </a:fld>
            <a:endParaRPr lang="en-US" altLang="en-US" dirty="0"/>
          </a:p>
        </p:txBody>
      </p:sp>
    </p:spTree>
    <p:extLst>
      <p:ext uri="{BB962C8B-B14F-4D97-AF65-F5344CB8AC3E}">
        <p14:creationId xmlns:p14="http://schemas.microsoft.com/office/powerpoint/2010/main" val="352852833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687EC8B2-2547-4FE5-8AD8-62EFF6249A12}" type="slidenum">
              <a:rPr lang="en-US" altLang="en-US" sz="1100"/>
              <a:pPr>
                <a:spcBef>
                  <a:spcPct val="0"/>
                </a:spcBef>
              </a:pPr>
              <a:t>1</a:t>
            </a:fld>
            <a:endParaRPr lang="en-US" altLang="en-US" sz="1100" dirty="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00038" indent="-300038" eaLnBrk="1" hangingPunct="1"/>
            <a:r>
              <a:rPr lang="en-US" altLang="en-US" dirty="0" smtClean="0">
                <a:latin typeface="Arial" charset="0"/>
              </a:rPr>
              <a:t>  </a:t>
            </a:r>
          </a:p>
        </p:txBody>
      </p:sp>
    </p:spTree>
    <p:extLst>
      <p:ext uri="{BB962C8B-B14F-4D97-AF65-F5344CB8AC3E}">
        <p14:creationId xmlns:p14="http://schemas.microsoft.com/office/powerpoint/2010/main" val="341803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xfrm>
            <a:off x="1104900" y="695325"/>
            <a:ext cx="4648200" cy="3486150"/>
          </a:xfrm>
          <a:ln/>
        </p:spPr>
      </p:sp>
      <p:sp>
        <p:nvSpPr>
          <p:cNvPr id="71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dirty="0" smtClean="0">
              <a:latin typeface="Arial" charset="0"/>
            </a:endParaRPr>
          </a:p>
        </p:txBody>
      </p:sp>
      <p:sp>
        <p:nvSpPr>
          <p:cNvPr id="7172"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defRPr sz="1200">
                <a:solidFill>
                  <a:schemeClr val="tx1"/>
                </a:solidFill>
                <a:latin typeface="Arial" charset="0"/>
              </a:defRPr>
            </a:lvl1pPr>
            <a:lvl2pPr marL="742950" indent="-285750" defTabSz="920750">
              <a:spcBef>
                <a:spcPct val="30000"/>
              </a:spcBef>
              <a:defRPr sz="1200">
                <a:solidFill>
                  <a:schemeClr val="tx1"/>
                </a:solidFill>
                <a:latin typeface="Arial" charset="0"/>
              </a:defRPr>
            </a:lvl2pPr>
            <a:lvl3pPr marL="1143000" indent="-228600" defTabSz="920750">
              <a:spcBef>
                <a:spcPct val="30000"/>
              </a:spcBef>
              <a:defRPr sz="1200">
                <a:solidFill>
                  <a:schemeClr val="tx1"/>
                </a:solidFill>
                <a:latin typeface="Arial" charset="0"/>
              </a:defRPr>
            </a:lvl3pPr>
            <a:lvl4pPr marL="1600200" indent="-228600" defTabSz="920750">
              <a:spcBef>
                <a:spcPct val="30000"/>
              </a:spcBef>
              <a:defRPr sz="1200">
                <a:solidFill>
                  <a:schemeClr val="tx1"/>
                </a:solidFill>
                <a:latin typeface="Arial" charset="0"/>
              </a:defRPr>
            </a:lvl4pPr>
            <a:lvl5pPr marL="2057400" indent="-228600" defTabSz="92075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DA19AD4F-4D69-47AE-94CF-4E88D5BE1C3D}" type="slidenum">
              <a:rPr lang="en-US" altLang="en-US" b="0">
                <a:latin typeface="Calibri" pitchFamily="34" charset="0"/>
              </a:rPr>
              <a:pPr algn="r" eaLnBrk="1" hangingPunct="1">
                <a:spcBef>
                  <a:spcPct val="0"/>
                </a:spcBef>
              </a:pPr>
              <a:t>2</a:t>
            </a:fld>
            <a:endParaRPr lang="en-US" altLang="en-US" b="0" dirty="0">
              <a:latin typeface="Calibri" pitchFamily="34" charset="0"/>
            </a:endParaRPr>
          </a:p>
        </p:txBody>
      </p:sp>
    </p:spTree>
    <p:extLst>
      <p:ext uri="{BB962C8B-B14F-4D97-AF65-F5344CB8AC3E}">
        <p14:creationId xmlns:p14="http://schemas.microsoft.com/office/powerpoint/2010/main" val="328307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xfrm>
            <a:off x="1104900" y="695325"/>
            <a:ext cx="4648200" cy="3486150"/>
          </a:xfrm>
          <a:ln/>
        </p:spPr>
      </p:sp>
      <p:sp>
        <p:nvSpPr>
          <p:cNvPr id="102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dirty="0" smtClean="0">
              <a:latin typeface="Arial" charset="0"/>
            </a:endParaRPr>
          </a:p>
        </p:txBody>
      </p:sp>
      <p:sp>
        <p:nvSpPr>
          <p:cNvPr id="1024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defRPr sz="1200">
                <a:solidFill>
                  <a:schemeClr val="tx1"/>
                </a:solidFill>
                <a:latin typeface="Arial" charset="0"/>
              </a:defRPr>
            </a:lvl1pPr>
            <a:lvl2pPr marL="742950" indent="-285750" defTabSz="920750">
              <a:spcBef>
                <a:spcPct val="30000"/>
              </a:spcBef>
              <a:defRPr sz="1200">
                <a:solidFill>
                  <a:schemeClr val="tx1"/>
                </a:solidFill>
                <a:latin typeface="Arial" charset="0"/>
              </a:defRPr>
            </a:lvl2pPr>
            <a:lvl3pPr marL="1143000" indent="-228600" defTabSz="920750">
              <a:spcBef>
                <a:spcPct val="30000"/>
              </a:spcBef>
              <a:defRPr sz="1200">
                <a:solidFill>
                  <a:schemeClr val="tx1"/>
                </a:solidFill>
                <a:latin typeface="Arial" charset="0"/>
              </a:defRPr>
            </a:lvl3pPr>
            <a:lvl4pPr marL="1600200" indent="-228600" defTabSz="920750">
              <a:spcBef>
                <a:spcPct val="30000"/>
              </a:spcBef>
              <a:defRPr sz="1200">
                <a:solidFill>
                  <a:schemeClr val="tx1"/>
                </a:solidFill>
                <a:latin typeface="Arial" charset="0"/>
              </a:defRPr>
            </a:lvl4pPr>
            <a:lvl5pPr marL="2057400" indent="-228600" defTabSz="92075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BBFC2EF-EB92-4EE3-A6ED-3CBEB9BC9CB3}" type="slidenum">
              <a:rPr lang="en-US" altLang="en-US" b="0">
                <a:latin typeface="Calibri" pitchFamily="34" charset="0"/>
              </a:rPr>
              <a:pPr algn="r" eaLnBrk="1" hangingPunct="1">
                <a:spcBef>
                  <a:spcPct val="0"/>
                </a:spcBef>
              </a:pPr>
              <a:t>4</a:t>
            </a:fld>
            <a:endParaRPr lang="en-US" altLang="en-US" b="0" dirty="0">
              <a:latin typeface="Calibri" pitchFamily="34" charset="0"/>
            </a:endParaRPr>
          </a:p>
        </p:txBody>
      </p:sp>
    </p:spTree>
    <p:extLst>
      <p:ext uri="{BB962C8B-B14F-4D97-AF65-F5344CB8AC3E}">
        <p14:creationId xmlns:p14="http://schemas.microsoft.com/office/powerpoint/2010/main" val="124073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104900" y="695325"/>
            <a:ext cx="4648200" cy="3486150"/>
          </a:xfrm>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dirty="0" smtClean="0">
              <a:latin typeface="Arial" charset="0"/>
            </a:endParaRPr>
          </a:p>
        </p:txBody>
      </p:sp>
      <p:sp>
        <p:nvSpPr>
          <p:cNvPr id="1331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defRPr sz="1200">
                <a:solidFill>
                  <a:schemeClr val="tx1"/>
                </a:solidFill>
                <a:latin typeface="Arial" charset="0"/>
              </a:defRPr>
            </a:lvl1pPr>
            <a:lvl2pPr marL="742950" indent="-285750" defTabSz="920750">
              <a:spcBef>
                <a:spcPct val="30000"/>
              </a:spcBef>
              <a:defRPr sz="1200">
                <a:solidFill>
                  <a:schemeClr val="tx1"/>
                </a:solidFill>
                <a:latin typeface="Arial" charset="0"/>
              </a:defRPr>
            </a:lvl2pPr>
            <a:lvl3pPr marL="1143000" indent="-228600" defTabSz="920750">
              <a:spcBef>
                <a:spcPct val="30000"/>
              </a:spcBef>
              <a:defRPr sz="1200">
                <a:solidFill>
                  <a:schemeClr val="tx1"/>
                </a:solidFill>
                <a:latin typeface="Arial" charset="0"/>
              </a:defRPr>
            </a:lvl3pPr>
            <a:lvl4pPr marL="1600200" indent="-228600" defTabSz="920750">
              <a:spcBef>
                <a:spcPct val="30000"/>
              </a:spcBef>
              <a:defRPr sz="1200">
                <a:solidFill>
                  <a:schemeClr val="tx1"/>
                </a:solidFill>
                <a:latin typeface="Arial" charset="0"/>
              </a:defRPr>
            </a:lvl4pPr>
            <a:lvl5pPr marL="2057400" indent="-228600" defTabSz="92075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D233968-327C-43A5-9C02-E4B43A475657}" type="slidenum">
              <a:rPr lang="en-US" altLang="en-US" b="0">
                <a:latin typeface="Calibri" pitchFamily="34" charset="0"/>
              </a:rPr>
              <a:pPr algn="r" eaLnBrk="1" hangingPunct="1">
                <a:spcBef>
                  <a:spcPct val="0"/>
                </a:spcBef>
              </a:pPr>
              <a:t>6</a:t>
            </a:fld>
            <a:endParaRPr lang="en-US" altLang="en-US" b="0" dirty="0">
              <a:latin typeface="Calibri" pitchFamily="34" charset="0"/>
            </a:endParaRPr>
          </a:p>
        </p:txBody>
      </p:sp>
    </p:spTree>
    <p:extLst>
      <p:ext uri="{BB962C8B-B14F-4D97-AF65-F5344CB8AC3E}">
        <p14:creationId xmlns:p14="http://schemas.microsoft.com/office/powerpoint/2010/main" val="175103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xfrm>
            <a:off x="1104900" y="695325"/>
            <a:ext cx="4648200" cy="3486150"/>
          </a:xfrm>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dirty="0" smtClean="0">
              <a:latin typeface="Arial" charset="0"/>
            </a:endParaRPr>
          </a:p>
        </p:txBody>
      </p:sp>
      <p:sp>
        <p:nvSpPr>
          <p:cNvPr id="13316"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defRPr sz="1200">
                <a:solidFill>
                  <a:schemeClr val="tx1"/>
                </a:solidFill>
                <a:latin typeface="Arial" charset="0"/>
              </a:defRPr>
            </a:lvl1pPr>
            <a:lvl2pPr marL="742950" indent="-285750" defTabSz="920750">
              <a:spcBef>
                <a:spcPct val="30000"/>
              </a:spcBef>
              <a:defRPr sz="1200">
                <a:solidFill>
                  <a:schemeClr val="tx1"/>
                </a:solidFill>
                <a:latin typeface="Arial" charset="0"/>
              </a:defRPr>
            </a:lvl2pPr>
            <a:lvl3pPr marL="1143000" indent="-228600" defTabSz="920750">
              <a:spcBef>
                <a:spcPct val="30000"/>
              </a:spcBef>
              <a:defRPr sz="1200">
                <a:solidFill>
                  <a:schemeClr val="tx1"/>
                </a:solidFill>
                <a:latin typeface="Arial" charset="0"/>
              </a:defRPr>
            </a:lvl3pPr>
            <a:lvl4pPr marL="1600200" indent="-228600" defTabSz="920750">
              <a:spcBef>
                <a:spcPct val="30000"/>
              </a:spcBef>
              <a:defRPr sz="1200">
                <a:solidFill>
                  <a:schemeClr val="tx1"/>
                </a:solidFill>
                <a:latin typeface="Arial" charset="0"/>
              </a:defRPr>
            </a:lvl4pPr>
            <a:lvl5pPr marL="2057400" indent="-228600" defTabSz="92075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ED233968-327C-43A5-9C02-E4B43A475657}" type="slidenum">
              <a:rPr lang="en-US" altLang="en-US" b="0">
                <a:latin typeface="Calibri" pitchFamily="34" charset="0"/>
              </a:rPr>
              <a:pPr algn="r" eaLnBrk="1" hangingPunct="1">
                <a:spcBef>
                  <a:spcPct val="0"/>
                </a:spcBef>
              </a:pPr>
              <a:t>7</a:t>
            </a:fld>
            <a:endParaRPr lang="en-US" altLang="en-US" b="0" dirty="0">
              <a:latin typeface="Calibri" pitchFamily="34" charset="0"/>
            </a:endParaRPr>
          </a:p>
        </p:txBody>
      </p:sp>
    </p:spTree>
    <p:extLst>
      <p:ext uri="{BB962C8B-B14F-4D97-AF65-F5344CB8AC3E}">
        <p14:creationId xmlns:p14="http://schemas.microsoft.com/office/powerpoint/2010/main" val="2934630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xfrm>
            <a:off x="1104900" y="695325"/>
            <a:ext cx="4648200" cy="3486150"/>
          </a:xfrm>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lstStyle/>
          <a:p>
            <a:endParaRPr lang="en-US" altLang="en-US" dirty="0" smtClean="0">
              <a:latin typeface="Arial" charset="0"/>
            </a:endParaRPr>
          </a:p>
        </p:txBody>
      </p:sp>
      <p:sp>
        <p:nvSpPr>
          <p:cNvPr id="15364"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4" tIns="46581" rIns="93164" bIns="46581" anchor="b"/>
          <a:lstStyle>
            <a:lvl1pPr defTabSz="920750">
              <a:spcBef>
                <a:spcPct val="30000"/>
              </a:spcBef>
              <a:defRPr sz="1200">
                <a:solidFill>
                  <a:schemeClr val="tx1"/>
                </a:solidFill>
                <a:latin typeface="Arial" charset="0"/>
              </a:defRPr>
            </a:lvl1pPr>
            <a:lvl2pPr marL="742950" indent="-285750" defTabSz="920750">
              <a:spcBef>
                <a:spcPct val="30000"/>
              </a:spcBef>
              <a:defRPr sz="1200">
                <a:solidFill>
                  <a:schemeClr val="tx1"/>
                </a:solidFill>
                <a:latin typeface="Arial" charset="0"/>
              </a:defRPr>
            </a:lvl2pPr>
            <a:lvl3pPr marL="1143000" indent="-228600" defTabSz="920750">
              <a:spcBef>
                <a:spcPct val="30000"/>
              </a:spcBef>
              <a:defRPr sz="1200">
                <a:solidFill>
                  <a:schemeClr val="tx1"/>
                </a:solidFill>
                <a:latin typeface="Arial" charset="0"/>
              </a:defRPr>
            </a:lvl3pPr>
            <a:lvl4pPr marL="1600200" indent="-228600" defTabSz="920750">
              <a:spcBef>
                <a:spcPct val="30000"/>
              </a:spcBef>
              <a:defRPr sz="1200">
                <a:solidFill>
                  <a:schemeClr val="tx1"/>
                </a:solidFill>
                <a:latin typeface="Arial" charset="0"/>
              </a:defRPr>
            </a:lvl4pPr>
            <a:lvl5pPr marL="2057400" indent="-228600" defTabSz="920750">
              <a:spcBef>
                <a:spcPct val="30000"/>
              </a:spcBef>
              <a:defRPr sz="1200">
                <a:solidFill>
                  <a:schemeClr val="tx1"/>
                </a:solidFill>
                <a:latin typeface="Arial" charset="0"/>
              </a:defRPr>
            </a:lvl5pPr>
            <a:lvl6pPr marL="2514600" indent="-228600" defTabSz="920750" eaLnBrk="0" fontAlgn="base" hangingPunct="0">
              <a:spcBef>
                <a:spcPct val="30000"/>
              </a:spcBef>
              <a:spcAft>
                <a:spcPct val="0"/>
              </a:spcAft>
              <a:defRPr sz="1200">
                <a:solidFill>
                  <a:schemeClr val="tx1"/>
                </a:solidFill>
                <a:latin typeface="Arial" charset="0"/>
              </a:defRPr>
            </a:lvl6pPr>
            <a:lvl7pPr marL="2971800" indent="-228600" defTabSz="920750" eaLnBrk="0" fontAlgn="base" hangingPunct="0">
              <a:spcBef>
                <a:spcPct val="30000"/>
              </a:spcBef>
              <a:spcAft>
                <a:spcPct val="0"/>
              </a:spcAft>
              <a:defRPr sz="1200">
                <a:solidFill>
                  <a:schemeClr val="tx1"/>
                </a:solidFill>
                <a:latin typeface="Arial" charset="0"/>
              </a:defRPr>
            </a:lvl7pPr>
            <a:lvl8pPr marL="3429000" indent="-228600" defTabSz="920750" eaLnBrk="0" fontAlgn="base" hangingPunct="0">
              <a:spcBef>
                <a:spcPct val="30000"/>
              </a:spcBef>
              <a:spcAft>
                <a:spcPct val="0"/>
              </a:spcAft>
              <a:defRPr sz="1200">
                <a:solidFill>
                  <a:schemeClr val="tx1"/>
                </a:solidFill>
                <a:latin typeface="Arial" charset="0"/>
              </a:defRPr>
            </a:lvl8pPr>
            <a:lvl9pPr marL="3886200" indent="-228600" defTabSz="92075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B52003A-B609-4835-ADBE-4EA0B376167F}" type="slidenum">
              <a:rPr lang="en-US" altLang="en-US" b="0">
                <a:latin typeface="Calibri" pitchFamily="34" charset="0"/>
              </a:rPr>
              <a:pPr algn="r" eaLnBrk="1" hangingPunct="1">
                <a:spcBef>
                  <a:spcPct val="0"/>
                </a:spcBef>
              </a:pPr>
              <a:t>8</a:t>
            </a:fld>
            <a:endParaRPr lang="en-US" altLang="en-US" b="0" dirty="0">
              <a:latin typeface="Calibri" pitchFamily="34" charset="0"/>
            </a:endParaRPr>
          </a:p>
        </p:txBody>
      </p:sp>
    </p:spTree>
    <p:extLst>
      <p:ext uri="{BB962C8B-B14F-4D97-AF65-F5344CB8AC3E}">
        <p14:creationId xmlns:p14="http://schemas.microsoft.com/office/powerpoint/2010/main" val="1268685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ct val="0"/>
              </a:spcBef>
              <a:buFontTx/>
              <a:buChar char="•"/>
            </a:pPr>
            <a:endParaRPr lang="en-US" altLang="en-US" sz="1000" dirty="0" smtClean="0">
              <a:latin typeface="Arial" charset="0"/>
            </a:endParaRPr>
          </a:p>
        </p:txBody>
      </p:sp>
      <p:sp>
        <p:nvSpPr>
          <p:cNvPr id="2355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80585462-D301-4A89-847D-ED0F04E5D6F4}" type="slidenum">
              <a:rPr lang="en-US" altLang="en-US" sz="1100" b="0">
                <a:solidFill>
                  <a:schemeClr val="tx1"/>
                </a:solidFill>
                <a:latin typeface="Calibri" pitchFamily="34" charset="0"/>
              </a:rPr>
              <a:pPr/>
              <a:t>18</a:t>
            </a:fld>
            <a:endParaRPr lang="en-US" altLang="en-US" sz="1100" b="0" dirty="0">
              <a:solidFill>
                <a:schemeClr val="tx1"/>
              </a:solidFill>
              <a:latin typeface="Calibri" pitchFamily="34" charset="0"/>
            </a:endParaRPr>
          </a:p>
        </p:txBody>
      </p:sp>
    </p:spTree>
    <p:extLst>
      <p:ext uri="{BB962C8B-B14F-4D97-AF65-F5344CB8AC3E}">
        <p14:creationId xmlns:p14="http://schemas.microsoft.com/office/powerpoint/2010/main" val="2903839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ct val="0"/>
              </a:spcBef>
              <a:buFontTx/>
              <a:buChar char="•"/>
            </a:pPr>
            <a:endParaRPr lang="en-US" altLang="en-US" sz="1000" dirty="0" smtClean="0">
              <a:latin typeface="Arial" charset="0"/>
            </a:endParaRPr>
          </a:p>
        </p:txBody>
      </p:sp>
      <p:sp>
        <p:nvSpPr>
          <p:cNvPr id="256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AC6F34FE-85DB-4F56-A1F9-5222DAA3361D}" type="slidenum">
              <a:rPr lang="en-US" altLang="en-US" sz="1100" b="0">
                <a:solidFill>
                  <a:schemeClr val="tx1"/>
                </a:solidFill>
                <a:latin typeface="Calibri" pitchFamily="34" charset="0"/>
              </a:rPr>
              <a:pPr/>
              <a:t>19</a:t>
            </a:fld>
            <a:endParaRPr lang="en-US" altLang="en-US" sz="1100" b="0" dirty="0">
              <a:solidFill>
                <a:schemeClr val="tx1"/>
              </a:solidFill>
              <a:latin typeface="Calibri" pitchFamily="34" charset="0"/>
            </a:endParaRPr>
          </a:p>
        </p:txBody>
      </p:sp>
    </p:spTree>
    <p:extLst>
      <p:ext uri="{BB962C8B-B14F-4D97-AF65-F5344CB8AC3E}">
        <p14:creationId xmlns:p14="http://schemas.microsoft.com/office/powerpoint/2010/main" val="236427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fld id="{7292F35A-8CF2-4039-989C-C94163130AC1}" type="slidenum">
              <a:rPr lang="en-US" altLang="en-US"/>
              <a:pPr/>
              <a:t>‹#›</a:t>
            </a:fld>
            <a:endParaRPr lang="en-US" altLang="en-US" dirty="0"/>
          </a:p>
        </p:txBody>
      </p:sp>
      <p:sp>
        <p:nvSpPr>
          <p:cNvPr id="5" name="Rectangle 10"/>
          <p:cNvSpPr>
            <a:spLocks noGrp="1" noChangeArrowheads="1"/>
          </p:cNvSpPr>
          <p:nvPr>
            <p:ph type="dt" sz="half"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76444504"/>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06171C42-06E9-4DF2-8334-9A2B15F6485F}" type="slidenum">
              <a:rPr lang="en-US" altLang="en-US"/>
              <a:pPr/>
              <a:t>‹#›</a:t>
            </a:fld>
            <a:endParaRPr lang="en-US" altLang="en-US" dirty="0"/>
          </a:p>
        </p:txBody>
      </p:sp>
      <p:sp>
        <p:nvSpPr>
          <p:cNvPr id="5" name="Rectangle 10"/>
          <p:cNvSpPr>
            <a:spLocks noGrp="1" noChangeArrowheads="1"/>
          </p:cNvSpPr>
          <p:nvPr>
            <p:ph type="dt" sz="half"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64118484"/>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594F366-76FF-4BD5-A906-6DBD8382AE45}" type="slidenum">
              <a:rPr lang="en-US" altLang="en-US"/>
              <a:pPr/>
              <a:t>‹#›</a:t>
            </a:fld>
            <a:endParaRPr lang="en-US" altLang="en-US" dirty="0"/>
          </a:p>
        </p:txBody>
      </p:sp>
      <p:sp>
        <p:nvSpPr>
          <p:cNvPr id="5" name="Rectangle 10"/>
          <p:cNvSpPr>
            <a:spLocks noGrp="1" noChangeArrowheads="1"/>
          </p:cNvSpPr>
          <p:nvPr>
            <p:ph type="dt" sz="half"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74877082"/>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6C900687-1627-4FCA-B295-2E5C4DB638AB}" type="slidenum">
              <a:rPr lang="en-US" altLang="en-US"/>
              <a:pPr/>
              <a:t>‹#›</a:t>
            </a:fld>
            <a:endParaRPr lang="en-US" altLang="en-US" dirty="0"/>
          </a:p>
        </p:txBody>
      </p:sp>
      <p:sp>
        <p:nvSpPr>
          <p:cNvPr id="5" name="Rectangle 10"/>
          <p:cNvSpPr>
            <a:spLocks noGrp="1" noChangeArrowheads="1"/>
          </p:cNvSpPr>
          <p:nvPr>
            <p:ph type="dt" sz="half"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1595362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01EEBEEC-A6B2-4880-BA04-8D124D7284B9}" type="slidenum">
              <a:rPr lang="en-US" altLang="en-US"/>
              <a:pPr/>
              <a:t>‹#›</a:t>
            </a:fld>
            <a:endParaRPr lang="en-US" altLang="en-US" dirty="0"/>
          </a:p>
        </p:txBody>
      </p:sp>
      <p:sp>
        <p:nvSpPr>
          <p:cNvPr id="5" name="Rectangle 10"/>
          <p:cNvSpPr>
            <a:spLocks noGrp="1" noChangeArrowheads="1"/>
          </p:cNvSpPr>
          <p:nvPr>
            <p:ph type="dt" sz="half"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86944272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5D5BB36E-457F-4A06-90B2-C3253605294D}" type="slidenum">
              <a:rPr lang="en-US" altLang="en-US"/>
              <a:pPr/>
              <a:t>‹#›</a:t>
            </a:fld>
            <a:endParaRPr lang="en-US" altLang="en-US" dirty="0"/>
          </a:p>
        </p:txBody>
      </p:sp>
      <p:sp>
        <p:nvSpPr>
          <p:cNvPr id="6" name="Rectangle 10"/>
          <p:cNvSpPr>
            <a:spLocks noGrp="1" noChangeArrowheads="1"/>
          </p:cNvSpPr>
          <p:nvPr>
            <p:ph type="dt" sz="half"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139710421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fld id="{9BE83B3C-3B2A-4ACD-A67B-0EF597F21C2D}" type="slidenum">
              <a:rPr lang="en-US" altLang="en-US"/>
              <a:pPr/>
              <a:t>‹#›</a:t>
            </a:fld>
            <a:endParaRPr lang="en-US" altLang="en-US" dirty="0"/>
          </a:p>
        </p:txBody>
      </p:sp>
      <p:sp>
        <p:nvSpPr>
          <p:cNvPr id="8" name="Rectangle 10"/>
          <p:cNvSpPr>
            <a:spLocks noGrp="1" noChangeArrowheads="1"/>
          </p:cNvSpPr>
          <p:nvPr>
            <p:ph type="dt" sz="half"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0712871"/>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363A41AE-5329-40CF-A0DF-E1E1C78CACAD}" type="slidenum">
              <a:rPr lang="en-US" altLang="en-US"/>
              <a:pPr/>
              <a:t>‹#›</a:t>
            </a:fld>
            <a:endParaRPr lang="en-US" altLang="en-US" dirty="0"/>
          </a:p>
        </p:txBody>
      </p:sp>
      <p:sp>
        <p:nvSpPr>
          <p:cNvPr id="4" name="Rectangle 10"/>
          <p:cNvSpPr>
            <a:spLocks noGrp="1" noChangeArrowheads="1"/>
          </p:cNvSpPr>
          <p:nvPr>
            <p:ph type="dt" sz="half"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604057489"/>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19820B31-445A-4643-A398-B5038748DFFB}" type="slidenum">
              <a:rPr lang="en-US" altLang="en-US"/>
              <a:pPr/>
              <a:t>‹#›</a:t>
            </a:fld>
            <a:endParaRPr lang="en-US" altLang="en-US" dirty="0"/>
          </a:p>
        </p:txBody>
      </p:sp>
      <p:sp>
        <p:nvSpPr>
          <p:cNvPr id="3" name="Rectangle 10"/>
          <p:cNvSpPr>
            <a:spLocks noGrp="1" noChangeArrowheads="1"/>
          </p:cNvSpPr>
          <p:nvPr>
            <p:ph type="dt" sz="half"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2542183313"/>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2F588989-D184-4B46-AA2D-F7C2084AB5D0}" type="slidenum">
              <a:rPr lang="en-US" altLang="en-US"/>
              <a:pPr/>
              <a:t>‹#›</a:t>
            </a:fld>
            <a:endParaRPr lang="en-US" altLang="en-US" dirty="0"/>
          </a:p>
        </p:txBody>
      </p:sp>
      <p:sp>
        <p:nvSpPr>
          <p:cNvPr id="6" name="Rectangle 10"/>
          <p:cNvSpPr>
            <a:spLocks noGrp="1" noChangeArrowheads="1"/>
          </p:cNvSpPr>
          <p:nvPr>
            <p:ph type="dt" sz="half"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94218022"/>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CFA22372-6422-4669-BF95-007710511DB1}" type="slidenum">
              <a:rPr lang="en-US" altLang="en-US"/>
              <a:pPr/>
              <a:t>‹#›</a:t>
            </a:fld>
            <a:endParaRPr lang="en-US" altLang="en-US" dirty="0"/>
          </a:p>
        </p:txBody>
      </p:sp>
      <p:sp>
        <p:nvSpPr>
          <p:cNvPr id="6" name="Rectangle 10"/>
          <p:cNvSpPr>
            <a:spLocks noGrp="1" noChangeArrowheads="1"/>
          </p:cNvSpPr>
          <p:nvPr>
            <p:ph type="dt" sz="half" idx="11"/>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368252105"/>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6934200" y="6400800"/>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a:lvl1pPr>
          </a:lstStyle>
          <a:p>
            <a:fld id="{5CAC3F21-6057-47BF-AD65-1327108D87FB}" type="slidenum">
              <a:rPr lang="en-US" altLang="en-US"/>
              <a:pPr/>
              <a:t>‹#›</a:t>
            </a:fld>
            <a:endParaRPr lang="en-US" altLang="en-US" dirty="0"/>
          </a:p>
        </p:txBody>
      </p:sp>
      <p:pic>
        <p:nvPicPr>
          <p:cNvPr id="1027" name="Picture 7" descr="swish-ppt"/>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Rectangle 10"/>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latin typeface="Arial" pitchFamily="34" charset="0"/>
                <a:cs typeface="+mn-cs"/>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Microsoft_Excel_97-2003_Worksheet2.xls"/><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2.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Microsoft_Excel_97-2003_Worksheet1.xls"/></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xfrm>
            <a:off x="762000" y="1600200"/>
            <a:ext cx="7543800" cy="3124200"/>
          </a:xfrm>
          <a:ln>
            <a:miter lim="800000"/>
            <a:headEnd/>
            <a:tailEnd/>
          </a:ln>
        </p:spPr>
        <p:txBody>
          <a:bodyPr vert="horz" wrap="square" lIns="91440" tIns="45720" rIns="91440" bIns="45720" numCol="1" anchor="t" anchorCtr="0" compatLnSpc="1">
            <a:prstTxWarp prst="textNoShape">
              <a:avLst/>
            </a:prstTxWarp>
          </a:bodyPr>
          <a:lstStyle/>
          <a:p>
            <a:pPr>
              <a:defRPr/>
            </a:pPr>
            <a:r>
              <a:rPr lang="en-US" sz="4800" b="1" dirty="0" smtClean="0">
                <a:solidFill>
                  <a:schemeClr val="accent1">
                    <a:lumMod val="50000"/>
                  </a:schemeClr>
                </a:solidFill>
              </a:rPr>
              <a:t>Agency for Persons with Disabilities</a:t>
            </a:r>
            <a:r>
              <a:rPr lang="en-US" sz="4800" b="1" dirty="0" smtClean="0">
                <a:solidFill>
                  <a:srgbClr val="000099"/>
                </a:solidFill>
              </a:rPr>
              <a:t/>
            </a:r>
            <a:br>
              <a:rPr lang="en-US" sz="4800" b="1" dirty="0" smtClean="0">
                <a:solidFill>
                  <a:srgbClr val="000099"/>
                </a:solidFill>
              </a:rPr>
            </a:br>
            <a:r>
              <a:rPr lang="en-US" sz="1200" b="1" dirty="0" smtClean="0">
                <a:solidFill>
                  <a:srgbClr val="000099"/>
                </a:solidFill>
              </a:rPr>
              <a:t/>
            </a:r>
            <a:br>
              <a:rPr lang="en-US" sz="1200" b="1" dirty="0" smtClean="0">
                <a:solidFill>
                  <a:srgbClr val="000099"/>
                </a:solidFill>
              </a:rPr>
            </a:br>
            <a:r>
              <a:rPr lang="en-US" sz="1200" b="1" dirty="0" smtClean="0">
                <a:solidFill>
                  <a:srgbClr val="000099"/>
                </a:solidFill>
              </a:rPr>
              <a:t/>
            </a:r>
            <a:br>
              <a:rPr lang="en-US" sz="1200" b="1" dirty="0" smtClean="0">
                <a:solidFill>
                  <a:srgbClr val="000099"/>
                </a:solidFill>
              </a:rPr>
            </a:br>
            <a:r>
              <a:rPr lang="en-US" sz="2800" b="1" dirty="0" smtClean="0">
                <a:solidFill>
                  <a:schemeClr val="accent1">
                    <a:lumMod val="75000"/>
                  </a:schemeClr>
                </a:solidFill>
              </a:rPr>
              <a:t>House Children, Families and Seniors Subcommittee</a:t>
            </a:r>
            <a:r>
              <a:rPr lang="en-US" sz="2400" b="1" dirty="0" smtClean="0">
                <a:solidFill>
                  <a:srgbClr val="00B050"/>
                </a:solidFill>
              </a:rPr>
              <a:t/>
            </a:r>
            <a:br>
              <a:rPr lang="en-US" sz="2400" b="1" dirty="0" smtClean="0">
                <a:solidFill>
                  <a:srgbClr val="00B050"/>
                </a:solidFill>
              </a:rPr>
            </a:br>
            <a:r>
              <a:rPr lang="en-US" sz="2400" b="1" dirty="0" smtClean="0">
                <a:solidFill>
                  <a:srgbClr val="00B050"/>
                </a:solidFill>
              </a:rPr>
              <a:t/>
            </a:r>
            <a:br>
              <a:rPr lang="en-US" sz="2400" b="1" dirty="0" smtClean="0">
                <a:solidFill>
                  <a:srgbClr val="00B050"/>
                </a:solidFill>
              </a:rPr>
            </a:br>
            <a:r>
              <a:rPr lang="en-US" sz="2400" b="1" dirty="0" smtClean="0">
                <a:solidFill>
                  <a:schemeClr val="accent1">
                    <a:lumMod val="75000"/>
                  </a:schemeClr>
                </a:solidFill>
              </a:rPr>
              <a:t>January 7, 2015</a:t>
            </a:r>
            <a:r>
              <a:rPr lang="en-US" sz="4000" dirty="0" smtClean="0">
                <a:solidFill>
                  <a:schemeClr val="accent1">
                    <a:lumMod val="75000"/>
                  </a:schemeClr>
                </a:solidFill>
              </a:rPr>
              <a:t/>
            </a:r>
            <a:br>
              <a:rPr lang="en-US" sz="4000" dirty="0" smtClean="0">
                <a:solidFill>
                  <a:schemeClr val="accent1">
                    <a:lumMod val="75000"/>
                  </a:schemeClr>
                </a:solidFill>
              </a:rPr>
            </a:br>
            <a:r>
              <a:rPr lang="en-US" sz="4000" b="1" dirty="0" smtClean="0">
                <a:solidFill>
                  <a:schemeClr val="tx1"/>
                </a:solidFill>
              </a:rPr>
              <a:t/>
            </a:r>
            <a:br>
              <a:rPr lang="en-US" sz="4000" b="1" dirty="0" smtClean="0">
                <a:solidFill>
                  <a:schemeClr val="tx1"/>
                </a:solidFill>
              </a:rPr>
            </a:br>
            <a:endParaRPr lang="en-US" sz="4000" b="1" dirty="0" smtClean="0">
              <a:solidFill>
                <a:schemeClr val="tx1"/>
              </a:solidFill>
            </a:endParaRPr>
          </a:p>
        </p:txBody>
      </p:sp>
      <p:sp>
        <p:nvSpPr>
          <p:cNvPr id="4099" name="Text Box 5"/>
          <p:cNvSpPr txBox="1">
            <a:spLocks noChangeArrowheads="1"/>
          </p:cNvSpPr>
          <p:nvPr/>
        </p:nvSpPr>
        <p:spPr bwMode="auto">
          <a:xfrm>
            <a:off x="-1692275" y="755650"/>
            <a:ext cx="1841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r" eaLnBrk="1" hangingPunct="1"/>
            <a:endParaRPr lang="en-US" altLang="en-US" b="0" i="1" dirty="0">
              <a:solidFill>
                <a:schemeClr val="tx2"/>
              </a:solidFill>
            </a:endParaRPr>
          </a:p>
        </p:txBody>
      </p:sp>
      <p:sp>
        <p:nvSpPr>
          <p:cNvPr id="7" name="Subtitle 2"/>
          <p:cNvSpPr>
            <a:spLocks noGrp="1"/>
          </p:cNvSpPr>
          <p:nvPr>
            <p:ph type="subTitle" idx="1"/>
          </p:nvPr>
        </p:nvSpPr>
        <p:spPr>
          <a:xfrm>
            <a:off x="5562600" y="5410200"/>
            <a:ext cx="3352800" cy="838200"/>
          </a:xfrm>
        </p:spPr>
        <p:txBody>
          <a:bodyPr rtlCol="0">
            <a:normAutofit fontScale="25000" lnSpcReduction="20000"/>
          </a:bodyPr>
          <a:lstStyle/>
          <a:p>
            <a:pPr algn="r" eaLnBrk="1" fontAlgn="auto" hangingPunct="1">
              <a:spcAft>
                <a:spcPts val="0"/>
              </a:spcAft>
              <a:defRPr/>
            </a:pPr>
            <a:r>
              <a:rPr lang="en-US" sz="11200" b="1" dirty="0" smtClean="0">
                <a:solidFill>
                  <a:schemeClr val="tx2">
                    <a:lumMod val="75000"/>
                  </a:schemeClr>
                </a:solidFill>
                <a:latin typeface="+mj-lt"/>
              </a:rPr>
              <a:t>Barbara Palmer</a:t>
            </a:r>
          </a:p>
          <a:p>
            <a:pPr algn="r" eaLnBrk="1" fontAlgn="auto" hangingPunct="1">
              <a:spcAft>
                <a:spcPts val="0"/>
              </a:spcAft>
              <a:defRPr/>
            </a:pPr>
            <a:r>
              <a:rPr lang="en-US" sz="9600" b="1" dirty="0" smtClean="0">
                <a:solidFill>
                  <a:schemeClr val="tx2">
                    <a:lumMod val="75000"/>
                  </a:schemeClr>
                </a:solidFill>
              </a:rPr>
              <a:t>Director</a:t>
            </a:r>
            <a:r>
              <a:rPr lang="en-US" sz="9600" b="1" dirty="0" smtClean="0">
                <a:solidFill>
                  <a:schemeClr val="tx2">
                    <a:lumMod val="75000"/>
                  </a:schemeClr>
                </a:solidFill>
                <a:latin typeface="+mj-lt"/>
              </a:rPr>
              <a:t>  </a:t>
            </a:r>
            <a:r>
              <a:rPr lang="en-US" sz="9600" b="1" dirty="0" smtClean="0">
                <a:latin typeface="+mj-lt"/>
              </a:rPr>
              <a:t>    </a:t>
            </a:r>
          </a:p>
          <a:p>
            <a:pPr algn="l" eaLnBrk="1" fontAlgn="auto" hangingPunct="1">
              <a:spcAft>
                <a:spcPts val="0"/>
              </a:spcAft>
              <a:defRPr/>
            </a:pPr>
            <a:r>
              <a:rPr lang="en-US" sz="2400" b="1" dirty="0" smtClean="0"/>
              <a:t>                   </a:t>
            </a:r>
          </a:p>
        </p:txBody>
      </p:sp>
      <p:sp>
        <p:nvSpPr>
          <p:cNvPr id="8" name="TextBox 7"/>
          <p:cNvSpPr txBox="1"/>
          <p:nvPr/>
        </p:nvSpPr>
        <p:spPr>
          <a:xfrm>
            <a:off x="304800" y="5334000"/>
            <a:ext cx="3581400" cy="1508125"/>
          </a:xfrm>
          <a:prstGeom prst="rect">
            <a:avLst/>
          </a:prstGeom>
          <a:noFill/>
        </p:spPr>
        <p:txBody>
          <a:bodyPr>
            <a:spAutoFit/>
          </a:bodyPr>
          <a:lstStyle/>
          <a:p>
            <a:pPr eaLnBrk="1" fontAlgn="auto" hangingPunct="1">
              <a:spcBef>
                <a:spcPts val="0"/>
              </a:spcBef>
              <a:spcAft>
                <a:spcPts val="0"/>
              </a:spcAft>
              <a:defRPr/>
            </a:pPr>
            <a:r>
              <a:rPr lang="en-US" sz="2800" dirty="0">
                <a:solidFill>
                  <a:schemeClr val="tx2">
                    <a:lumMod val="75000"/>
                  </a:schemeClr>
                </a:solidFill>
                <a:latin typeface="+mj-lt"/>
                <a:cs typeface="+mn-cs"/>
              </a:rPr>
              <a:t>Rick Scott                             </a:t>
            </a:r>
            <a:r>
              <a:rPr lang="en-US" sz="2400" dirty="0">
                <a:solidFill>
                  <a:schemeClr val="tx2">
                    <a:lumMod val="75000"/>
                  </a:schemeClr>
                </a:solidFill>
                <a:latin typeface="+mn-lt"/>
                <a:cs typeface="+mn-cs"/>
              </a:rPr>
              <a:t>Governor</a:t>
            </a:r>
          </a:p>
          <a:p>
            <a:pPr eaLnBrk="1" fontAlgn="auto" hangingPunct="1">
              <a:spcBef>
                <a:spcPts val="0"/>
              </a:spcBef>
              <a:spcAft>
                <a:spcPts val="0"/>
              </a:spcAft>
              <a:defRPr/>
            </a:pPr>
            <a:endParaRPr lang="en-US" dirty="0">
              <a:solidFill>
                <a:schemeClr val="tx1"/>
              </a:solidFill>
              <a:latin typeface="+mn-lt"/>
              <a:cs typeface="+mn-cs"/>
            </a:endParaRP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bwMode="auto">
          <a:xfrm>
            <a:off x="533400" y="1371600"/>
            <a:ext cx="8382000" cy="15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t>Medicaid Home and </a:t>
            </a:r>
            <a:br>
              <a:rPr lang="en-US" altLang="en-US" sz="3600" dirty="0" smtClean="0"/>
            </a:br>
            <a:r>
              <a:rPr lang="en-US" altLang="en-US" sz="3600" dirty="0" smtClean="0"/>
              <a:t>Community-Based Services Waiver</a:t>
            </a:r>
            <a:br>
              <a:rPr lang="en-US" altLang="en-US" sz="3600" dirty="0" smtClean="0"/>
            </a:br>
            <a:r>
              <a:rPr lang="en-US" altLang="en-US" dirty="0" smtClean="0"/>
              <a:t/>
            </a:r>
            <a:br>
              <a:rPr lang="en-US" altLang="en-US" dirty="0" smtClean="0"/>
            </a:br>
            <a:endParaRPr lang="en-US" altLang="en-US" dirty="0" smtClean="0"/>
          </a:p>
        </p:txBody>
      </p:sp>
      <p:sp>
        <p:nvSpPr>
          <p:cNvPr id="16387" name="Content Placeholder 8"/>
          <p:cNvSpPr>
            <a:spLocks noGrp="1"/>
          </p:cNvSpPr>
          <p:nvPr>
            <p:ph idx="1"/>
          </p:nvPr>
        </p:nvSpPr>
        <p:spPr bwMode="auto">
          <a:xfrm>
            <a:off x="381000" y="2590800"/>
            <a:ext cx="8229600" cy="2667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400" dirty="0" smtClean="0"/>
              <a:t>Provides services in the community in lieu of more restrictive and expensive institutional programs</a:t>
            </a:r>
          </a:p>
          <a:p>
            <a:pPr lvl="1">
              <a:defRPr/>
            </a:pPr>
            <a:r>
              <a:rPr lang="en-US" altLang="en-US" sz="2000" dirty="0" smtClean="0"/>
              <a:t>Individuals reside in family homes, group homes or their own home</a:t>
            </a:r>
          </a:p>
          <a:p>
            <a:pPr lvl="1">
              <a:defRPr/>
            </a:pPr>
            <a:r>
              <a:rPr lang="en-US" altLang="en-US" sz="2000" dirty="0" smtClean="0"/>
              <a:t>Examples of services are therapies, respite, personal supports, companion, support coordination, residential services, and supplies and equipment</a:t>
            </a:r>
            <a:endParaRPr lang="en-US" altLang="en-US" sz="2000" dirty="0"/>
          </a:p>
          <a:p>
            <a:pPr lvl="1">
              <a:defRPr/>
            </a:pPr>
            <a:r>
              <a:rPr lang="en-US" altLang="en-US" sz="2000" dirty="0" smtClean="0"/>
              <a:t>Individuals may work or gain job-related skills through supported employment or adult day training</a:t>
            </a:r>
          </a:p>
          <a:p>
            <a:pPr>
              <a:defRPr/>
            </a:pPr>
            <a:r>
              <a:rPr lang="en-US" altLang="en-US" sz="2400" dirty="0" smtClean="0"/>
              <a:t>State matches the federal Medicaid dollars</a:t>
            </a:r>
          </a:p>
          <a:p>
            <a:pPr lvl="1">
              <a:defRPr/>
            </a:pPr>
            <a:r>
              <a:rPr lang="en-US" altLang="en-US" sz="2000" dirty="0" smtClean="0"/>
              <a:t>40.44</a:t>
            </a:r>
            <a:r>
              <a:rPr lang="en-US" altLang="en-US" sz="2000" dirty="0"/>
              <a:t>% state dollars to 59.56% federal dollars </a:t>
            </a:r>
          </a:p>
          <a:p>
            <a:pPr lvl="1">
              <a:defRPr/>
            </a:pPr>
            <a:endParaRPr lang="en-US" altLang="en-US" sz="1800" dirty="0"/>
          </a:p>
          <a:p>
            <a:pPr>
              <a:defRPr/>
            </a:pPr>
            <a:endParaRPr lang="en-US" altLang="en-US" sz="2400" dirty="0" smtClean="0"/>
          </a:p>
        </p:txBody>
      </p:sp>
      <p:sp>
        <p:nvSpPr>
          <p:cNvPr id="17412"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8A756563-AA40-4C0B-A250-E80773F3F5F7}" type="slidenum">
              <a:rPr lang="en-US" altLang="en-US" sz="1400" b="0"/>
              <a:pPr/>
              <a:t>10</a:t>
            </a:fld>
            <a:endParaRPr lang="en-US" altLang="en-US" sz="1400" b="0" dirty="0"/>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7"/>
          <p:cNvSpPr>
            <a:spLocks noGrp="1"/>
          </p:cNvSpPr>
          <p:nvPr>
            <p:ph type="title"/>
          </p:nvPr>
        </p:nvSpPr>
        <p:spPr bwMode="auto">
          <a:xfrm>
            <a:off x="414338" y="1085850"/>
            <a:ext cx="82296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solidFill>
                  <a:srgbClr val="1F497D"/>
                </a:solidFill>
              </a:rPr>
              <a:t>iBudget</a:t>
            </a:r>
            <a:r>
              <a:rPr lang="en-US" altLang="en-US" dirty="0" smtClean="0"/>
              <a:t/>
            </a:r>
            <a:br>
              <a:rPr lang="en-US" altLang="en-US" dirty="0" smtClean="0"/>
            </a:br>
            <a:r>
              <a:rPr lang="en-US" altLang="en-US" sz="2400" dirty="0" smtClean="0"/>
              <a:t>Simplicity, Equity, Self-Direction, Sustainability</a:t>
            </a:r>
            <a:r>
              <a:rPr lang="en-US" altLang="en-US" dirty="0" smtClean="0"/>
              <a:t/>
            </a:r>
            <a:br>
              <a:rPr lang="en-US" altLang="en-US" dirty="0" smtClean="0"/>
            </a:br>
            <a:endParaRPr lang="en-US" altLang="en-US" dirty="0" smtClean="0"/>
          </a:p>
        </p:txBody>
      </p:sp>
      <p:sp>
        <p:nvSpPr>
          <p:cNvPr id="20483" name="Content Placeholder 8"/>
          <p:cNvSpPr>
            <a:spLocks noGrp="1"/>
          </p:cNvSpPr>
          <p:nvPr>
            <p:ph idx="1"/>
          </p:nvPr>
        </p:nvSpPr>
        <p:spPr bwMode="auto">
          <a:xfrm>
            <a:off x="609600" y="2209800"/>
            <a:ext cx="8229600" cy="419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Aft>
                <a:spcPts val="600"/>
              </a:spcAft>
            </a:pPr>
            <a:r>
              <a:rPr lang="en-US" altLang="en-US" sz="2400" dirty="0" smtClean="0"/>
              <a:t>HCBS </a:t>
            </a:r>
            <a:r>
              <a:rPr lang="en-US" altLang="en-US" sz="2400" dirty="0"/>
              <a:t>w</a:t>
            </a:r>
            <a:r>
              <a:rPr lang="en-US" altLang="en-US" sz="2400" dirty="0" smtClean="0"/>
              <a:t>aiver program created by the Legislature and approved by the federal government</a:t>
            </a:r>
          </a:p>
          <a:p>
            <a:pPr>
              <a:spcAft>
                <a:spcPts val="600"/>
              </a:spcAft>
            </a:pPr>
            <a:r>
              <a:rPr lang="en-US" altLang="en-US" sz="2400" dirty="0" smtClean="0"/>
              <a:t>Provides for predictable spending within the agency’s legislative appropriation </a:t>
            </a:r>
          </a:p>
          <a:p>
            <a:pPr>
              <a:spcAft>
                <a:spcPts val="600"/>
              </a:spcAft>
            </a:pPr>
            <a:r>
              <a:rPr lang="en-US" altLang="en-US" sz="2400" dirty="0" smtClean="0"/>
              <a:t>Offers customers wider choices, more control, and greater flexibility in spending their yearly budget to best meet their needs</a:t>
            </a:r>
          </a:p>
          <a:p>
            <a:endParaRPr lang="en-US" altLang="en-US" dirty="0" smtClean="0"/>
          </a:p>
          <a:p>
            <a:endParaRPr lang="en-US" altLang="en-US" dirty="0" smtClean="0"/>
          </a:p>
          <a:p>
            <a:endParaRPr lang="en-US" altLang="en-US" sz="2400" dirty="0" smtClean="0"/>
          </a:p>
        </p:txBody>
      </p:sp>
      <p:sp>
        <p:nvSpPr>
          <p:cNvPr id="20484"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69AFAF95-84B7-410F-BF6D-D1039EAA8B06}" type="slidenum">
              <a:rPr lang="en-US" altLang="en-US" sz="1400" b="0"/>
              <a:pPr/>
              <a:t>11</a:t>
            </a:fld>
            <a:endParaRPr lang="en-US" altLang="en-US" sz="1400" b="0" dirty="0"/>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7"/>
          <p:cNvSpPr>
            <a:spLocks noGrp="1"/>
          </p:cNvSpPr>
          <p:nvPr>
            <p:ph type="title"/>
          </p:nvPr>
        </p:nvSpPr>
        <p:spPr bwMode="auto">
          <a:xfrm>
            <a:off x="990600" y="1447800"/>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t>Waiver Support Coordinator</a:t>
            </a:r>
            <a:br>
              <a:rPr lang="en-US" altLang="en-US" sz="3600" dirty="0" smtClean="0"/>
            </a:br>
            <a:r>
              <a:rPr lang="en-US" altLang="en-US" dirty="0" smtClean="0"/>
              <a:t/>
            </a:r>
            <a:br>
              <a:rPr lang="en-US" altLang="en-US" dirty="0" smtClean="0"/>
            </a:br>
            <a:endParaRPr lang="en-US" altLang="en-US" dirty="0" smtClean="0"/>
          </a:p>
        </p:txBody>
      </p:sp>
      <p:sp>
        <p:nvSpPr>
          <p:cNvPr id="16387" name="Content Placeholder 8"/>
          <p:cNvSpPr>
            <a:spLocks noGrp="1"/>
          </p:cNvSpPr>
          <p:nvPr>
            <p:ph idx="1"/>
          </p:nvPr>
        </p:nvSpPr>
        <p:spPr bwMode="auto">
          <a:xfrm>
            <a:off x="533400" y="2209800"/>
            <a:ext cx="8229600" cy="2971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400" dirty="0" smtClean="0"/>
              <a:t>Assists each individual on waiver to:</a:t>
            </a:r>
            <a:endParaRPr lang="en-US" altLang="en-US" sz="800" dirty="0" smtClean="0"/>
          </a:p>
          <a:p>
            <a:pPr lvl="1">
              <a:defRPr/>
            </a:pPr>
            <a:r>
              <a:rPr lang="en-US" altLang="en-US" sz="2200" dirty="0" smtClean="0"/>
              <a:t>Create a personalized support plan</a:t>
            </a:r>
          </a:p>
          <a:p>
            <a:pPr lvl="1">
              <a:defRPr/>
            </a:pPr>
            <a:r>
              <a:rPr lang="en-US" altLang="en-US" sz="2200" dirty="0" smtClean="0"/>
              <a:t>Identify </a:t>
            </a:r>
            <a:r>
              <a:rPr lang="en-US" altLang="en-US" sz="2200" dirty="0"/>
              <a:t>personal goals and needed </a:t>
            </a:r>
            <a:r>
              <a:rPr lang="en-US" altLang="en-US" sz="2200" dirty="0" smtClean="0"/>
              <a:t>services</a:t>
            </a:r>
          </a:p>
          <a:p>
            <a:pPr lvl="1">
              <a:defRPr/>
            </a:pPr>
            <a:r>
              <a:rPr lang="en-US" altLang="en-US" sz="2200" dirty="0" smtClean="0"/>
              <a:t>Manage their iBudget by creating service authorizations and contacting providers</a:t>
            </a:r>
            <a:endParaRPr lang="en-US" altLang="en-US" sz="2200" dirty="0"/>
          </a:p>
          <a:p>
            <a:pPr lvl="1">
              <a:defRPr/>
            </a:pPr>
            <a:r>
              <a:rPr lang="en-US" altLang="en-US" sz="2200" dirty="0" smtClean="0"/>
              <a:t>Submit information to the agency about additional service needs or additional funding requests</a:t>
            </a:r>
          </a:p>
          <a:p>
            <a:pPr lvl="0">
              <a:defRPr/>
            </a:pPr>
            <a:r>
              <a:rPr lang="en-US" altLang="en-US" sz="2200" dirty="0" smtClean="0"/>
              <a:t>Meets regularly </a:t>
            </a:r>
            <a:r>
              <a:rPr lang="en-US" altLang="en-US" sz="2200" dirty="0"/>
              <a:t>with the individual to ensure services are delivered properly</a:t>
            </a:r>
          </a:p>
          <a:p>
            <a:pPr lvl="1">
              <a:defRPr/>
            </a:pPr>
            <a:endParaRPr lang="en-US" altLang="en-US" sz="2200" dirty="0"/>
          </a:p>
        </p:txBody>
      </p:sp>
      <p:sp>
        <p:nvSpPr>
          <p:cNvPr id="17412"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8A756563-AA40-4C0B-A250-E80773F3F5F7}" type="slidenum">
              <a:rPr lang="en-US" altLang="en-US" sz="1400" b="0"/>
              <a:pPr/>
              <a:t>12</a:t>
            </a:fld>
            <a:endParaRPr lang="en-US" altLang="en-US" sz="1400" b="0" dirty="0"/>
          </a:p>
        </p:txBody>
      </p:sp>
    </p:spTree>
    <p:extLst>
      <p:ext uri="{BB962C8B-B14F-4D97-AF65-F5344CB8AC3E}">
        <p14:creationId xmlns:p14="http://schemas.microsoft.com/office/powerpoint/2010/main" val="532644088"/>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extBox 8"/>
          <p:cNvSpPr txBox="1">
            <a:spLocks noChangeArrowheads="1"/>
          </p:cNvSpPr>
          <p:nvPr/>
        </p:nvSpPr>
        <p:spPr bwMode="auto">
          <a:xfrm>
            <a:off x="0" y="6477000"/>
            <a:ext cx="5562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ctr" eaLnBrk="1" hangingPunct="1"/>
            <a:r>
              <a:rPr lang="en-US" altLang="en-US" sz="1000" dirty="0"/>
              <a:t>  </a:t>
            </a:r>
            <a:r>
              <a:rPr lang="en-US" altLang="en-US" sz="1000" dirty="0">
                <a:solidFill>
                  <a:schemeClr val="tx1"/>
                </a:solidFill>
              </a:rPr>
              <a:t>Source: APD Agency Allocation, Budget, and Contract Control (ABC) System as of October 1, 2014</a:t>
            </a:r>
          </a:p>
        </p:txBody>
      </p:sp>
      <p:sp>
        <p:nvSpPr>
          <p:cNvPr id="21507" name="TextBox 11"/>
          <p:cNvSpPr txBox="1">
            <a:spLocks noChangeArrowheads="1"/>
          </p:cNvSpPr>
          <p:nvPr/>
        </p:nvSpPr>
        <p:spPr bwMode="auto">
          <a:xfrm>
            <a:off x="4648200" y="5791200"/>
            <a:ext cx="426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ctr" eaLnBrk="1" hangingPunct="1"/>
            <a:r>
              <a:rPr lang="en-US" altLang="en-US" sz="2000" dirty="0">
                <a:solidFill>
                  <a:schemeClr val="tx1"/>
                </a:solidFill>
              </a:rPr>
              <a:t>Total Waiting List by Category</a:t>
            </a:r>
          </a:p>
          <a:p>
            <a:pPr algn="ctr" eaLnBrk="1" hangingPunct="1"/>
            <a:r>
              <a:rPr lang="en-US" altLang="en-US" sz="2000" dirty="0">
                <a:solidFill>
                  <a:schemeClr val="tx1"/>
                </a:solidFill>
              </a:rPr>
              <a:t>Total = 20,794</a:t>
            </a:r>
          </a:p>
        </p:txBody>
      </p:sp>
      <p:sp>
        <p:nvSpPr>
          <p:cNvPr id="11" name="TextBox 10"/>
          <p:cNvSpPr txBox="1"/>
          <p:nvPr/>
        </p:nvSpPr>
        <p:spPr>
          <a:xfrm>
            <a:off x="838200" y="214313"/>
            <a:ext cx="6858000" cy="646331"/>
          </a:xfrm>
          <a:prstGeom prst="rect">
            <a:avLst/>
          </a:prstGeom>
          <a:noFill/>
        </p:spPr>
        <p:txBody>
          <a:bodyPr wrap="square">
            <a:spAutoFit/>
          </a:bodyPr>
          <a:lstStyle/>
          <a:p>
            <a:pPr algn="ctr" eaLnBrk="1" hangingPunct="1">
              <a:defRPr/>
            </a:pPr>
            <a:r>
              <a:rPr lang="en-US" sz="3600" b="0" dirty="0" smtClean="0">
                <a:solidFill>
                  <a:srgbClr val="1F497D"/>
                </a:solidFill>
                <a:latin typeface="Arial" panose="020B0604020202020204" pitchFamily="34" charset="0"/>
                <a:cs typeface="Arial" panose="020B0604020202020204" pitchFamily="34" charset="0"/>
              </a:rPr>
              <a:t>Waiver Waiting </a:t>
            </a:r>
            <a:r>
              <a:rPr lang="en-US" sz="3600" b="0" dirty="0">
                <a:solidFill>
                  <a:srgbClr val="1F497D"/>
                </a:solidFill>
                <a:latin typeface="Arial" panose="020B0604020202020204" pitchFamily="34" charset="0"/>
                <a:cs typeface="Arial" panose="020B0604020202020204" pitchFamily="34" charset="0"/>
              </a:rPr>
              <a:t>List Overview</a:t>
            </a:r>
            <a:endParaRPr lang="en-US" sz="3600" b="0" dirty="0">
              <a:solidFill>
                <a:schemeClr val="tx2">
                  <a:lumMod val="75000"/>
                </a:schemeClr>
              </a:solidFill>
              <a:cs typeface="+mn-cs"/>
            </a:endParaRPr>
          </a:p>
        </p:txBody>
      </p:sp>
      <p:sp>
        <p:nvSpPr>
          <p:cNvPr id="21509" name="Rectangle 9"/>
          <p:cNvSpPr>
            <a:spLocks noChangeArrowheads="1"/>
          </p:cNvSpPr>
          <p:nvPr/>
        </p:nvSpPr>
        <p:spPr bwMode="auto">
          <a:xfrm>
            <a:off x="8610600" y="6400800"/>
            <a:ext cx="384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ctr" eaLnBrk="1" hangingPunct="1"/>
            <a:fld id="{777BD11C-8F81-4349-B8D3-785460445655}" type="slidenum">
              <a:rPr lang="en-US" altLang="en-US" sz="1400" b="0"/>
              <a:pPr algn="ctr" eaLnBrk="1" hangingPunct="1"/>
              <a:t>13</a:t>
            </a:fld>
            <a:endParaRPr lang="en-US" altLang="en-US" sz="1400" b="0" dirty="0"/>
          </a:p>
        </p:txBody>
      </p:sp>
      <p:graphicFrame>
        <p:nvGraphicFramePr>
          <p:cNvPr id="21510" name="Chart 4"/>
          <p:cNvGraphicFramePr>
            <a:graphicFrameLocks/>
          </p:cNvGraphicFramePr>
          <p:nvPr/>
        </p:nvGraphicFramePr>
        <p:xfrm>
          <a:off x="177800" y="911225"/>
          <a:ext cx="8102600" cy="5638800"/>
        </p:xfrm>
        <a:graphic>
          <a:graphicData uri="http://schemas.openxmlformats.org/presentationml/2006/ole">
            <mc:AlternateContent xmlns:mc="http://schemas.openxmlformats.org/markup-compatibility/2006">
              <mc:Choice xmlns:v="urn:schemas-microsoft-com:vml" Requires="v">
                <p:oleObj spid="_x0000_s21559" name="Chart" r:id="rId3" imgW="8108383" imgH="5645385" progId="Excel.Chart.8">
                  <p:embed/>
                </p:oleObj>
              </mc:Choice>
              <mc:Fallback>
                <p:oleObj name="Chart" r:id="rId3" imgW="8108383" imgH="5645385" progId="Excel.Chart.8">
                  <p:embed/>
                  <p:pic>
                    <p:nvPicPr>
                      <p:cNvPr id="0"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800" y="911225"/>
                        <a:ext cx="81026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
          <p:cNvSpPr>
            <a:spLocks noGrp="1"/>
          </p:cNvSpPr>
          <p:nvPr>
            <p:ph type="title"/>
          </p:nvPr>
        </p:nvSpPr>
        <p:spPr bwMode="auto">
          <a:xfrm>
            <a:off x="533400" y="1600200"/>
            <a:ext cx="83820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t>Individual and Family Supports</a:t>
            </a:r>
            <a:br>
              <a:rPr lang="en-US" altLang="en-US" sz="3600" dirty="0" smtClean="0"/>
            </a:br>
            <a:r>
              <a:rPr lang="en-US" altLang="en-US" sz="3600" dirty="0" smtClean="0"/>
              <a:t/>
            </a:r>
            <a:br>
              <a:rPr lang="en-US" altLang="en-US" sz="3600" dirty="0" smtClean="0"/>
            </a:br>
            <a:r>
              <a:rPr lang="en-US" altLang="en-US" dirty="0" smtClean="0"/>
              <a:t/>
            </a:r>
            <a:br>
              <a:rPr lang="en-US" altLang="en-US" dirty="0" smtClean="0"/>
            </a:br>
            <a:endParaRPr lang="en-US" altLang="en-US" dirty="0" smtClean="0"/>
          </a:p>
        </p:txBody>
      </p:sp>
      <p:sp>
        <p:nvSpPr>
          <p:cNvPr id="20483" name="Content Placeholder 8"/>
          <p:cNvSpPr>
            <a:spLocks noGrp="1"/>
          </p:cNvSpPr>
          <p:nvPr>
            <p:ph idx="1"/>
          </p:nvPr>
        </p:nvSpPr>
        <p:spPr bwMode="auto">
          <a:xfrm>
            <a:off x="914400" y="2286000"/>
            <a:ext cx="7315200" cy="3200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400" dirty="0" smtClean="0"/>
              <a:t>Primary funding source to provide critical, temporary or emergency services to individuals on the waiting list</a:t>
            </a:r>
          </a:p>
          <a:p>
            <a:pPr>
              <a:defRPr/>
            </a:pPr>
            <a:r>
              <a:rPr lang="en-US" altLang="en-US" sz="2400" dirty="0" smtClean="0"/>
              <a:t>Funding sources are federal Social Services Block Grant and General Revenue dollars</a:t>
            </a:r>
          </a:p>
        </p:txBody>
      </p:sp>
      <p:sp>
        <p:nvSpPr>
          <p:cNvPr id="18436"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BF9443B2-F37E-4289-B57A-C0681FA645B8}" type="slidenum">
              <a:rPr lang="en-US" altLang="en-US" sz="1400" b="0"/>
              <a:pPr/>
              <a:t>14</a:t>
            </a:fld>
            <a:endParaRPr lang="en-US" altLang="en-US" sz="1400" b="0" dirty="0"/>
          </a:p>
        </p:txBody>
      </p:sp>
      <p:pic>
        <p:nvPicPr>
          <p:cNvPr id="1843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30671" y="4724400"/>
            <a:ext cx="2532063" cy="19050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8438"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4724400"/>
            <a:ext cx="2360612" cy="190500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8439" name="Picture 7" descr="self directed"/>
          <p:cNvPicPr>
            <a:picLocks noChangeAspect="1" noChangeArrowheads="1"/>
          </p:cNvPicPr>
          <p:nvPr/>
        </p:nvPicPr>
        <p:blipFill>
          <a:blip r:embed="rId4">
            <a:extLst>
              <a:ext uri="{28A0092B-C50C-407E-A947-70E740481C1C}">
                <a14:useLocalDpi xmlns:a14="http://schemas.microsoft.com/office/drawing/2010/main" val="0"/>
              </a:ext>
            </a:extLst>
          </a:blip>
          <a:srcRect l="1659" t="1273" r="6506" b="9839"/>
          <a:stretch>
            <a:fillRect/>
          </a:stretch>
        </p:blipFill>
        <p:spPr bwMode="auto">
          <a:xfrm>
            <a:off x="594360" y="4727448"/>
            <a:ext cx="2636837" cy="1889125"/>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52600"/>
            <a:ext cx="7848600" cy="4754563"/>
          </a:xfrm>
        </p:spPr>
        <p:txBody>
          <a:bodyPr/>
          <a:lstStyle/>
          <a:p>
            <a:pPr marL="0" indent="0" algn="ctr">
              <a:buFontTx/>
              <a:buNone/>
              <a:defRPr/>
            </a:pPr>
            <a:r>
              <a:rPr lang="en-US" altLang="en-US" dirty="0" smtClean="0">
                <a:solidFill>
                  <a:srgbClr val="1F497D"/>
                </a:solidFill>
                <a:ea typeface="+mj-ea"/>
                <a:cs typeface="+mj-cs"/>
              </a:rPr>
              <a:t>Developmental Disability Centers (DDCs)</a:t>
            </a:r>
            <a:endParaRPr lang="en-US" altLang="en-US" dirty="0" smtClean="0"/>
          </a:p>
          <a:p>
            <a:pPr>
              <a:spcBef>
                <a:spcPts val="1800"/>
              </a:spcBef>
              <a:buFont typeface="Arial" panose="020B0604020202020204" pitchFamily="34" charset="0"/>
              <a:buChar char="•"/>
              <a:defRPr/>
            </a:pPr>
            <a:r>
              <a:rPr lang="en-US" altLang="en-US" sz="2400" dirty="0" smtClean="0"/>
              <a:t>State-operated Intermediate Care Facilities for the Developmentally Disabled that are funded by the Medicaid program</a:t>
            </a:r>
          </a:p>
          <a:p>
            <a:pPr>
              <a:spcBef>
                <a:spcPts val="1800"/>
              </a:spcBef>
              <a:buFont typeface="Arial" panose="020B0604020202020204" pitchFamily="34" charset="0"/>
              <a:buChar char="•"/>
              <a:defRPr/>
            </a:pPr>
            <a:r>
              <a:rPr lang="en-US" sz="2400" dirty="0"/>
              <a:t>Forensic programs </a:t>
            </a:r>
            <a:r>
              <a:rPr lang="en-US" sz="2400" dirty="0" smtClean="0"/>
              <a:t>that are funded by State Funds</a:t>
            </a:r>
            <a:endParaRPr lang="en-US" sz="2400" dirty="0"/>
          </a:p>
          <a:p>
            <a:pPr>
              <a:spcBef>
                <a:spcPts val="1800"/>
              </a:spcBef>
              <a:defRPr/>
            </a:pPr>
            <a:r>
              <a:rPr lang="en-US" sz="2400" dirty="0" smtClean="0"/>
              <a:t>DDCs include Sunland, Tacachale, and the Developmental </a:t>
            </a:r>
            <a:r>
              <a:rPr lang="en-US" sz="2400" dirty="0"/>
              <a:t>Disabilities Defendant </a:t>
            </a:r>
            <a:r>
              <a:rPr lang="en-US" sz="2400" dirty="0" smtClean="0"/>
              <a:t>Program</a:t>
            </a:r>
            <a:endParaRPr lang="en-US" altLang="en-US" sz="1600" dirty="0" smtClean="0"/>
          </a:p>
        </p:txBody>
      </p:sp>
      <p:sp>
        <p:nvSpPr>
          <p:cNvPr id="1945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AACF4448-4B54-4A54-ACB8-0717A4CEF006}" type="slidenum">
              <a:rPr lang="en-US" altLang="en-US" sz="1400" b="0"/>
              <a:pPr/>
              <a:t>15</a:t>
            </a:fld>
            <a:endParaRPr lang="en-US" altLang="en-US" sz="1400" b="0" dirty="0"/>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400"/>
            <a:ext cx="7696200" cy="4754563"/>
          </a:xfrm>
        </p:spPr>
        <p:txBody>
          <a:bodyPr/>
          <a:lstStyle/>
          <a:p>
            <a:pPr marL="0" indent="0" algn="ctr">
              <a:spcBef>
                <a:spcPts val="0"/>
              </a:spcBef>
              <a:buFontTx/>
              <a:buNone/>
              <a:defRPr/>
            </a:pPr>
            <a:r>
              <a:rPr lang="en-US" altLang="en-US" dirty="0" smtClean="0">
                <a:solidFill>
                  <a:srgbClr val="1F497D"/>
                </a:solidFill>
              </a:rPr>
              <a:t>Intermediate Care Facility/</a:t>
            </a:r>
          </a:p>
          <a:p>
            <a:pPr marL="0" indent="0" algn="ctr">
              <a:spcBef>
                <a:spcPts val="0"/>
              </a:spcBef>
              <a:buFontTx/>
              <a:buNone/>
              <a:defRPr/>
            </a:pPr>
            <a:r>
              <a:rPr lang="en-US" altLang="en-US" dirty="0" smtClean="0">
                <a:solidFill>
                  <a:srgbClr val="1F497D"/>
                </a:solidFill>
              </a:rPr>
              <a:t>Developmental Disability </a:t>
            </a:r>
          </a:p>
          <a:p>
            <a:pPr>
              <a:defRPr/>
            </a:pPr>
            <a:r>
              <a:rPr lang="en-US" altLang="en-US" sz="2400" dirty="0" smtClean="0"/>
              <a:t>Privately operated and funded by Medicaid program, and licensed and administered by </a:t>
            </a:r>
            <a:r>
              <a:rPr lang="en-US" altLang="en-US" sz="2400" dirty="0"/>
              <a:t>Agency for Health Care Administration </a:t>
            </a:r>
            <a:endParaRPr lang="en-US" altLang="en-US" sz="2400" dirty="0" smtClean="0"/>
          </a:p>
          <a:p>
            <a:pPr>
              <a:defRPr/>
            </a:pPr>
            <a:r>
              <a:rPr lang="en-US" altLang="en-US" sz="2400" dirty="0" smtClean="0"/>
              <a:t>APD authorizes admissions, determines the level of care of each resident, and performs continued stay reviews every six months</a:t>
            </a:r>
          </a:p>
        </p:txBody>
      </p:sp>
      <p:sp>
        <p:nvSpPr>
          <p:cNvPr id="19459"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AACF4448-4B54-4A54-ACB8-0717A4CEF006}" type="slidenum">
              <a:rPr lang="en-US" altLang="en-US" sz="1400" b="0"/>
              <a:pPr/>
              <a:t>16</a:t>
            </a:fld>
            <a:endParaRPr lang="en-US" altLang="en-US" sz="1400" b="0" dirty="0"/>
          </a:p>
        </p:txBody>
      </p:sp>
    </p:spTree>
    <p:extLst>
      <p:ext uri="{BB962C8B-B14F-4D97-AF65-F5344CB8AC3E}">
        <p14:creationId xmlns:p14="http://schemas.microsoft.com/office/powerpoint/2010/main" val="4220220292"/>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52600" y="1149000"/>
            <a:ext cx="6095999" cy="1077218"/>
          </a:xfrm>
          <a:prstGeom prst="rect">
            <a:avLst/>
          </a:prstGeom>
          <a:noFill/>
        </p:spPr>
        <p:txBody>
          <a:bodyPr wrap="square">
            <a:spAutoFit/>
          </a:bodyPr>
          <a:lstStyle/>
          <a:p>
            <a:pPr algn="ctr" fontAlgn="base">
              <a:spcBef>
                <a:spcPct val="0"/>
              </a:spcBef>
              <a:spcAft>
                <a:spcPct val="0"/>
              </a:spcAft>
              <a:defRPr/>
            </a:pPr>
            <a:r>
              <a:rPr lang="en-US" sz="3200" b="0" dirty="0" smtClean="0">
                <a:solidFill>
                  <a:srgbClr val="4F81BD">
                    <a:lumMod val="75000"/>
                  </a:srgbClr>
                </a:solidFill>
                <a:cs typeface="Arial" panose="020B0604020202020204" pitchFamily="34" charset="0"/>
              </a:rPr>
              <a:t>Waiver Expenditures vs. Appropriations</a:t>
            </a:r>
            <a:endParaRPr lang="en-US" sz="3200" b="0" dirty="0">
              <a:solidFill>
                <a:srgbClr val="4F81BD">
                  <a:lumMod val="75000"/>
                </a:srgbClr>
              </a:solidFill>
              <a:cs typeface="Arial" panose="020B0604020202020204" pitchFamily="34" charset="0"/>
            </a:endParaRPr>
          </a:p>
        </p:txBody>
      </p:sp>
      <p:sp>
        <p:nvSpPr>
          <p:cNvPr id="12293" name="Rectangle 6"/>
          <p:cNvSpPr>
            <a:spLocks noChangeArrowheads="1"/>
          </p:cNvSpPr>
          <p:nvPr/>
        </p:nvSpPr>
        <p:spPr bwMode="auto">
          <a:xfrm>
            <a:off x="8528186" y="6400800"/>
            <a:ext cx="3834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4000" b="1">
                <a:solidFill>
                  <a:srgbClr val="6699FF"/>
                </a:solidFill>
                <a:latin typeface="Arial" panose="020B0604020202020204" pitchFamily="34" charset="0"/>
                <a:cs typeface="Arial" panose="020B0604020202020204" pitchFamily="34" charset="0"/>
              </a:defRPr>
            </a:lvl1pPr>
            <a:lvl2pPr marL="742950" indent="-285750">
              <a:defRPr sz="4000" b="1">
                <a:solidFill>
                  <a:srgbClr val="6699FF"/>
                </a:solidFill>
                <a:latin typeface="Arial" panose="020B0604020202020204" pitchFamily="34" charset="0"/>
                <a:cs typeface="Arial" panose="020B0604020202020204" pitchFamily="34" charset="0"/>
              </a:defRPr>
            </a:lvl2pPr>
            <a:lvl3pPr marL="1143000" indent="-228600">
              <a:defRPr sz="4000" b="1">
                <a:solidFill>
                  <a:srgbClr val="6699FF"/>
                </a:solidFill>
                <a:latin typeface="Arial" panose="020B0604020202020204" pitchFamily="34" charset="0"/>
                <a:cs typeface="Arial" panose="020B0604020202020204" pitchFamily="34" charset="0"/>
              </a:defRPr>
            </a:lvl3pPr>
            <a:lvl4pPr marL="1600200" indent="-228600">
              <a:defRPr sz="4000" b="1">
                <a:solidFill>
                  <a:srgbClr val="6699FF"/>
                </a:solidFill>
                <a:latin typeface="Arial" panose="020B0604020202020204" pitchFamily="34" charset="0"/>
                <a:cs typeface="Arial" panose="020B0604020202020204" pitchFamily="34" charset="0"/>
              </a:defRPr>
            </a:lvl4pPr>
            <a:lvl5pPr marL="2057400" indent="-228600">
              <a:defRPr sz="4000" b="1">
                <a:solidFill>
                  <a:srgbClr val="6699FF"/>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cs typeface="Arial" panose="020B0604020202020204" pitchFamily="34" charset="0"/>
              </a:defRPr>
            </a:lvl9pPr>
          </a:lstStyle>
          <a:p>
            <a:pPr algn="r" fontAlgn="base">
              <a:spcBef>
                <a:spcPct val="0"/>
              </a:spcBef>
              <a:spcAft>
                <a:spcPct val="0"/>
              </a:spcAft>
            </a:pPr>
            <a:fld id="{946CE4AB-6B69-4B30-8F15-DC816106C7EE}" type="slidenum">
              <a:rPr lang="en-US" altLang="en-US" sz="1400" b="0" smtClean="0"/>
              <a:pPr algn="r" fontAlgn="base">
                <a:spcBef>
                  <a:spcPct val="0"/>
                </a:spcBef>
                <a:spcAft>
                  <a:spcPct val="0"/>
                </a:spcAft>
              </a:pPr>
              <a:t>17</a:t>
            </a:fld>
            <a:endParaRPr lang="en-US" altLang="en-US" sz="1400" b="0" dirty="0"/>
          </a:p>
        </p:txBody>
      </p:sp>
      <p:graphicFrame>
        <p:nvGraphicFramePr>
          <p:cNvPr id="14" name="Content Placeholder 13"/>
          <p:cNvGraphicFramePr>
            <a:graphicFrameLocks noGrp="1" noChangeAspect="1"/>
          </p:cNvGraphicFramePr>
          <p:nvPr>
            <p:ph sz="half" idx="1"/>
            <p:extLst>
              <p:ext uri="{D42A27DB-BD31-4B8C-83A1-F6EECF244321}">
                <p14:modId xmlns:p14="http://schemas.microsoft.com/office/powerpoint/2010/main" val="584780055"/>
              </p:ext>
            </p:extLst>
          </p:nvPr>
        </p:nvGraphicFramePr>
        <p:xfrm>
          <a:off x="751681" y="2228850"/>
          <a:ext cx="7640637" cy="4171950"/>
        </p:xfrm>
        <a:graphic>
          <a:graphicData uri="http://schemas.openxmlformats.org/presentationml/2006/ole">
            <mc:AlternateContent xmlns:mc="http://schemas.openxmlformats.org/markup-compatibility/2006">
              <mc:Choice xmlns:v="urn:schemas-microsoft-com:vml" Requires="v">
                <p:oleObj spid="_x0000_s22545" name="Worksheet" r:id="rId3" imgW="9315551" imgH="5086462" progId="Excel.Sheet.12">
                  <p:embed/>
                </p:oleObj>
              </mc:Choice>
              <mc:Fallback>
                <p:oleObj name="Worksheet" r:id="rId3" imgW="9315551" imgH="5086462" progId="Excel.Sheet.12">
                  <p:embed/>
                  <p:pic>
                    <p:nvPicPr>
                      <p:cNvPr id="0" name=""/>
                      <p:cNvPicPr/>
                      <p:nvPr/>
                    </p:nvPicPr>
                    <p:blipFill>
                      <a:blip r:embed="rId4"/>
                      <a:stretch>
                        <a:fillRect/>
                      </a:stretch>
                    </p:blipFill>
                    <p:spPr>
                      <a:xfrm>
                        <a:off x="751681" y="2228850"/>
                        <a:ext cx="7640637" cy="4171950"/>
                      </a:xfrm>
                      <a:prstGeom prst="rect">
                        <a:avLst/>
                      </a:prstGeom>
                      <a:ln>
                        <a:noFill/>
                      </a:ln>
                    </p:spPr>
                  </p:pic>
                </p:oleObj>
              </mc:Fallback>
            </mc:AlternateContent>
          </a:graphicData>
        </a:graphic>
      </p:graphicFrame>
      <p:sp>
        <p:nvSpPr>
          <p:cNvPr id="2" name="TextBox 1"/>
          <p:cNvSpPr txBox="1"/>
          <p:nvPr/>
        </p:nvSpPr>
        <p:spPr>
          <a:xfrm>
            <a:off x="838200" y="6431577"/>
            <a:ext cx="7543800" cy="246221"/>
          </a:xfrm>
          <a:prstGeom prst="rect">
            <a:avLst/>
          </a:prstGeom>
          <a:noFill/>
        </p:spPr>
        <p:txBody>
          <a:bodyPr wrap="square" rtlCol="0">
            <a:spAutoFit/>
          </a:bodyPr>
          <a:lstStyle/>
          <a:p>
            <a:r>
              <a:rPr lang="en-US" sz="1000" dirty="0" smtClean="0">
                <a:solidFill>
                  <a:schemeClr val="tx1"/>
                </a:solidFill>
              </a:rPr>
              <a:t>* Final appropriations include any supplemental appropriations and budget amendments.           Updated as of 12/22/14. </a:t>
            </a:r>
            <a:endParaRPr lang="en-US" sz="1000" dirty="0">
              <a:solidFill>
                <a:schemeClr val="tx1"/>
              </a:solidFill>
            </a:endParaRPr>
          </a:p>
        </p:txBody>
      </p:sp>
    </p:spTree>
    <p:extLst>
      <p:ext uri="{BB962C8B-B14F-4D97-AF65-F5344CB8AC3E}">
        <p14:creationId xmlns:p14="http://schemas.microsoft.com/office/powerpoint/2010/main" val="2732167195"/>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762000" y="12192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solidFill>
                  <a:srgbClr val="1F497D"/>
                </a:solidFill>
              </a:rPr>
              <a:t>FY 2014-15 Budget</a:t>
            </a:r>
            <a:r>
              <a:rPr lang="en-US" altLang="en-US" sz="2400" dirty="0" smtClean="0">
                <a:solidFill>
                  <a:srgbClr val="1F497D"/>
                </a:solidFill>
              </a:rPr>
              <a:t/>
            </a:r>
            <a:br>
              <a:rPr lang="en-US" altLang="en-US" sz="2400" dirty="0" smtClean="0">
                <a:solidFill>
                  <a:srgbClr val="1F497D"/>
                </a:solidFill>
              </a:rPr>
            </a:br>
            <a:r>
              <a:rPr lang="en-US" altLang="en-US" sz="2400" dirty="0" smtClean="0">
                <a:solidFill>
                  <a:srgbClr val="1F497D"/>
                </a:solidFill>
              </a:rPr>
              <a:t>Eliminates Critical Needs Portion of Waiting List</a:t>
            </a:r>
            <a:br>
              <a:rPr lang="en-US" altLang="en-US" sz="2400" dirty="0" smtClean="0">
                <a:solidFill>
                  <a:srgbClr val="1F497D"/>
                </a:solidFill>
              </a:rPr>
            </a:br>
            <a:r>
              <a:rPr lang="en-US" altLang="en-US" dirty="0" smtClean="0">
                <a:solidFill>
                  <a:srgbClr val="1F497D"/>
                </a:solidFill>
              </a:rPr>
              <a:t/>
            </a:r>
            <a:br>
              <a:rPr lang="en-US" altLang="en-US" dirty="0" smtClean="0">
                <a:solidFill>
                  <a:srgbClr val="1F497D"/>
                </a:solidFill>
              </a:rPr>
            </a:br>
            <a:endParaRPr lang="en-US" altLang="en-US" dirty="0" smtClean="0"/>
          </a:p>
        </p:txBody>
      </p:sp>
      <p:sp>
        <p:nvSpPr>
          <p:cNvPr id="3" name="Content Placeholder 2"/>
          <p:cNvSpPr>
            <a:spLocks noGrp="1"/>
          </p:cNvSpPr>
          <p:nvPr>
            <p:ph idx="1"/>
          </p:nvPr>
        </p:nvSpPr>
        <p:spPr>
          <a:xfrm>
            <a:off x="457200" y="1905000"/>
            <a:ext cx="8229600" cy="4733925"/>
          </a:xfrm>
        </p:spPr>
        <p:txBody>
          <a:bodyPr/>
          <a:lstStyle/>
          <a:p>
            <a:pPr>
              <a:spcBef>
                <a:spcPts val="0"/>
              </a:spcBef>
              <a:spcAft>
                <a:spcPts val="600"/>
              </a:spcAft>
              <a:defRPr/>
            </a:pPr>
            <a:endParaRPr lang="en-US" sz="1800" dirty="0" smtClean="0"/>
          </a:p>
          <a:p>
            <a:pPr>
              <a:spcBef>
                <a:spcPts val="1200"/>
              </a:spcBef>
              <a:defRPr/>
            </a:pPr>
            <a:r>
              <a:rPr lang="en-US" sz="2400" dirty="0" smtClean="0"/>
              <a:t>Governor recommended </a:t>
            </a:r>
            <a:r>
              <a:rPr lang="en-US" sz="2400" dirty="0"/>
              <a:t>and </a:t>
            </a:r>
            <a:r>
              <a:rPr lang="en-US" sz="2400" dirty="0" smtClean="0"/>
              <a:t>Legislature approved </a:t>
            </a:r>
          </a:p>
          <a:p>
            <a:pPr lvl="1">
              <a:spcBef>
                <a:spcPts val="0"/>
              </a:spcBef>
              <a:spcAft>
                <a:spcPts val="0"/>
              </a:spcAft>
              <a:defRPr/>
            </a:pPr>
            <a:r>
              <a:rPr lang="en-US" sz="2000" dirty="0"/>
              <a:t>$8.1 million in General Revenue, $11.9 million in Trust Funds = $20 million total funds</a:t>
            </a:r>
          </a:p>
          <a:p>
            <a:pPr>
              <a:spcBef>
                <a:spcPts val="1200"/>
              </a:spcBef>
              <a:spcAft>
                <a:spcPts val="0"/>
              </a:spcAft>
              <a:defRPr/>
            </a:pPr>
            <a:r>
              <a:rPr lang="en-US" sz="2400" dirty="0" smtClean="0"/>
              <a:t>Enrolled on the waiver approximately 1,200 individuals on the waiting list with critical needs: </a:t>
            </a:r>
          </a:p>
          <a:p>
            <a:pPr lvl="1">
              <a:spcBef>
                <a:spcPts val="0"/>
              </a:spcBef>
              <a:spcAft>
                <a:spcPts val="0"/>
              </a:spcAft>
              <a:defRPr/>
            </a:pPr>
            <a:r>
              <a:rPr lang="en-US" sz="2000" dirty="0"/>
              <a:t>I</a:t>
            </a:r>
            <a:r>
              <a:rPr lang="en-US" sz="2000" dirty="0" smtClean="0"/>
              <a:t>ntensive behavioral and/or medical needs</a:t>
            </a:r>
          </a:p>
          <a:p>
            <a:pPr lvl="1">
              <a:spcBef>
                <a:spcPts val="0"/>
              </a:spcBef>
              <a:spcAft>
                <a:spcPts val="0"/>
              </a:spcAft>
              <a:defRPr/>
            </a:pPr>
            <a:r>
              <a:rPr lang="en-US" sz="2000" dirty="0" smtClean="0"/>
              <a:t>Cared for by caregivers with health limitations</a:t>
            </a:r>
          </a:p>
          <a:p>
            <a:pPr>
              <a:spcBef>
                <a:spcPts val="1200"/>
              </a:spcBef>
              <a:spcAft>
                <a:spcPts val="600"/>
              </a:spcAft>
              <a:defRPr/>
            </a:pPr>
            <a:r>
              <a:rPr lang="en-US" altLang="en-US" sz="2400" dirty="0" smtClean="0">
                <a:cs typeface="Arial" panose="020B0604020202020204" pitchFamily="34" charset="0"/>
              </a:rPr>
              <a:t>APD estimates all individuals with critical needs waiting as of July 1, 2014, were offered waiver enrollment</a:t>
            </a:r>
          </a:p>
        </p:txBody>
      </p:sp>
      <p:sp>
        <p:nvSpPr>
          <p:cNvPr id="22532"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eaLnBrk="0" hangingPunct="0"/>
            <a:fld id="{88C878F0-BEEA-41AE-A308-B52F40A9473A}" type="slidenum">
              <a:rPr lang="en-US" altLang="en-US" sz="1400" b="0"/>
              <a:pPr eaLnBrk="0" hangingPunct="0"/>
              <a:t>18</a:t>
            </a:fld>
            <a:endParaRPr lang="en-US" altLang="en-US" sz="1400" b="0" dirty="0">
              <a:solidFill>
                <a:srgbClr val="000000"/>
              </a:solidFill>
            </a:endParaRPr>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685800" y="1295400"/>
            <a:ext cx="82296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solidFill>
                  <a:srgbClr val="1F497D"/>
                </a:solidFill>
              </a:rPr>
              <a:t>Resource Directory</a:t>
            </a:r>
            <a:r>
              <a:rPr lang="en-US" altLang="en-US" sz="2400" dirty="0" smtClean="0">
                <a:solidFill>
                  <a:srgbClr val="1F497D"/>
                </a:solidFill>
              </a:rPr>
              <a:t/>
            </a:r>
            <a:br>
              <a:rPr lang="en-US" altLang="en-US" sz="2400" dirty="0" smtClean="0">
                <a:solidFill>
                  <a:srgbClr val="1F497D"/>
                </a:solidFill>
              </a:rPr>
            </a:br>
            <a:r>
              <a:rPr lang="en-US" altLang="en-US" sz="2400" dirty="0" smtClean="0">
                <a:solidFill>
                  <a:srgbClr val="1F497D"/>
                </a:solidFill>
              </a:rPr>
              <a:t>Great Tool for Individuals and Families</a:t>
            </a:r>
            <a:br>
              <a:rPr lang="en-US" altLang="en-US" sz="2400" dirty="0" smtClean="0">
                <a:solidFill>
                  <a:srgbClr val="1F497D"/>
                </a:solidFill>
              </a:rPr>
            </a:br>
            <a:r>
              <a:rPr lang="en-US" altLang="en-US" dirty="0" smtClean="0">
                <a:solidFill>
                  <a:srgbClr val="1F497D"/>
                </a:solidFill>
              </a:rPr>
              <a:t/>
            </a:r>
            <a:br>
              <a:rPr lang="en-US" altLang="en-US" dirty="0" smtClean="0">
                <a:solidFill>
                  <a:srgbClr val="1F497D"/>
                </a:solidFill>
              </a:rPr>
            </a:br>
            <a:endParaRPr lang="en-US" altLang="en-US" dirty="0" smtClean="0"/>
          </a:p>
        </p:txBody>
      </p:sp>
      <p:sp>
        <p:nvSpPr>
          <p:cNvPr id="3" name="Content Placeholder 2"/>
          <p:cNvSpPr>
            <a:spLocks noGrp="1"/>
          </p:cNvSpPr>
          <p:nvPr>
            <p:ph idx="1"/>
          </p:nvPr>
        </p:nvSpPr>
        <p:spPr>
          <a:xfrm>
            <a:off x="304800" y="1914525"/>
            <a:ext cx="8763000" cy="4724400"/>
          </a:xfrm>
        </p:spPr>
        <p:txBody>
          <a:bodyPr/>
          <a:lstStyle/>
          <a:p>
            <a:pPr marL="0" indent="0">
              <a:spcBef>
                <a:spcPts val="0"/>
              </a:spcBef>
              <a:spcAft>
                <a:spcPts val="600"/>
              </a:spcAft>
              <a:buFontTx/>
              <a:buNone/>
              <a:defRPr/>
            </a:pPr>
            <a:endParaRPr lang="en-US" sz="2000" dirty="0" smtClean="0"/>
          </a:p>
          <a:p>
            <a:pPr>
              <a:spcBef>
                <a:spcPts val="1200"/>
              </a:spcBef>
              <a:defRPr/>
            </a:pPr>
            <a:r>
              <a:rPr lang="en-US" sz="2000" dirty="0" smtClean="0"/>
              <a:t>Link:  </a:t>
            </a:r>
            <a:r>
              <a:rPr lang="en-US" sz="2000" b="1" dirty="0" smtClean="0"/>
              <a:t>www.apdcares.org/resourcedirectory</a:t>
            </a:r>
          </a:p>
          <a:p>
            <a:pPr>
              <a:spcBef>
                <a:spcPts val="1200"/>
              </a:spcBef>
              <a:defRPr/>
            </a:pPr>
            <a:r>
              <a:rPr lang="en-US" sz="2000" dirty="0" smtClean="0"/>
              <a:t>About 200 hits per day – over 115,500 visitors so far</a:t>
            </a:r>
          </a:p>
          <a:p>
            <a:pPr>
              <a:spcBef>
                <a:spcPts val="1200"/>
              </a:spcBef>
              <a:defRPr/>
            </a:pPr>
            <a:r>
              <a:rPr lang="en-US" sz="2000" dirty="0" smtClean="0"/>
              <a:t>Includes over 7,300 resources</a:t>
            </a:r>
          </a:p>
          <a:p>
            <a:pPr>
              <a:spcBef>
                <a:spcPts val="1200"/>
              </a:spcBef>
              <a:defRPr/>
            </a:pPr>
            <a:r>
              <a:rPr lang="en-US" altLang="en-US" sz="2000" dirty="0" smtClean="0">
                <a:cs typeface="Arial" panose="020B0604020202020204" pitchFamily="34" charset="0"/>
              </a:rPr>
              <a:t>Top 5 keyword searches last month:  Group Homes, Adult Day Programs, Independent and Supported Living Services, In-Home Support, Respite</a:t>
            </a:r>
          </a:p>
          <a:p>
            <a:pPr>
              <a:spcBef>
                <a:spcPts val="1200"/>
              </a:spcBef>
              <a:defRPr/>
            </a:pPr>
            <a:r>
              <a:rPr lang="en-US" sz="2000" dirty="0" smtClean="0"/>
              <a:t>Includes an events calendar where </a:t>
            </a:r>
            <a:r>
              <a:rPr lang="en-US" sz="2000" dirty="0"/>
              <a:t>individuals can look up disability related events, seminars, and recreational activities in their </a:t>
            </a:r>
            <a:r>
              <a:rPr lang="en-US" sz="2000" dirty="0" smtClean="0"/>
              <a:t>communities.  Over </a:t>
            </a:r>
            <a:r>
              <a:rPr lang="en-US" sz="2000" dirty="0"/>
              <a:t>1,900 local events added to the </a:t>
            </a:r>
            <a:r>
              <a:rPr lang="en-US" sz="2000" dirty="0" smtClean="0"/>
              <a:t>calendar.</a:t>
            </a:r>
            <a:endParaRPr lang="en-US" sz="2000" dirty="0"/>
          </a:p>
          <a:p>
            <a:pPr>
              <a:spcBef>
                <a:spcPts val="0"/>
              </a:spcBef>
              <a:spcAft>
                <a:spcPts val="600"/>
              </a:spcAft>
              <a:defRPr/>
            </a:pPr>
            <a:endParaRPr lang="en-US" altLang="en-US" sz="1800" dirty="0" smtClean="0">
              <a:cs typeface="Arial" panose="020B0604020202020204" pitchFamily="34" charset="0"/>
            </a:endParaRPr>
          </a:p>
        </p:txBody>
      </p:sp>
      <p:sp>
        <p:nvSpPr>
          <p:cNvPr id="2458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eaLnBrk="0" hangingPunct="0"/>
            <a:fld id="{8ED8E511-454D-496A-970A-04E5F8B230E2}" type="slidenum">
              <a:rPr lang="en-US" altLang="en-US" sz="1400" b="0"/>
              <a:pPr eaLnBrk="0" hangingPunct="0"/>
              <a:t>19</a:t>
            </a:fld>
            <a:endParaRPr lang="en-US" altLang="en-US" sz="1400" b="0" dirty="0">
              <a:solidFill>
                <a:srgbClr val="000000"/>
              </a:solidFill>
            </a:endParaRPr>
          </a:p>
        </p:txBody>
      </p:sp>
    </p:spTree>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ctr" eaLnBrk="1" hangingPunct="1"/>
            <a:endParaRPr lang="en-US" altLang="en-US" sz="2000" b="0" dirty="0">
              <a:solidFill>
                <a:schemeClr val="bg1"/>
              </a:solidFill>
              <a:latin typeface="Calibri" pitchFamily="34" charset="0"/>
            </a:endParaRPr>
          </a:p>
        </p:txBody>
      </p:sp>
      <p:sp>
        <p:nvSpPr>
          <p:cNvPr id="6147"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r" eaLnBrk="1" hangingPunct="1"/>
            <a:fld id="{419AB1A9-8088-4D1B-9EB3-D640584A04AE}" type="slidenum">
              <a:rPr lang="en-US" altLang="en-US" sz="1200" b="0">
                <a:solidFill>
                  <a:schemeClr val="bg1"/>
                </a:solidFill>
              </a:rPr>
              <a:pPr algn="r" eaLnBrk="1" hangingPunct="1"/>
              <a:t>2</a:t>
            </a:fld>
            <a:endParaRPr lang="en-US" altLang="en-US" sz="1200" b="0" dirty="0">
              <a:solidFill>
                <a:schemeClr val="bg1"/>
              </a:solidFill>
            </a:endParaRPr>
          </a:p>
        </p:txBody>
      </p:sp>
      <p:sp>
        <p:nvSpPr>
          <p:cNvPr id="6148"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AD8F51A4-C7DF-4097-896B-FB7BD17D6F4B}" type="slidenum">
              <a:rPr lang="en-US" altLang="en-US" sz="1400" b="0"/>
              <a:pPr/>
              <a:t>2</a:t>
            </a:fld>
            <a:endParaRPr lang="en-US" altLang="en-US" sz="1400" b="0" dirty="0"/>
          </a:p>
        </p:txBody>
      </p:sp>
      <p:sp>
        <p:nvSpPr>
          <p:cNvPr id="8" name="Rectangle 2"/>
          <p:cNvSpPr txBox="1">
            <a:spLocks noChangeArrowheads="1"/>
          </p:cNvSpPr>
          <p:nvPr/>
        </p:nvSpPr>
        <p:spPr>
          <a:xfrm>
            <a:off x="2133600" y="1314450"/>
            <a:ext cx="5257800" cy="341313"/>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altLang="en-US" sz="3600" b="0" dirty="0">
                <a:solidFill>
                  <a:srgbClr val="1F497D"/>
                </a:solidFill>
              </a:rPr>
              <a:t>Mission</a:t>
            </a:r>
            <a:endParaRPr lang="en-US" sz="3600" b="0" kern="0" dirty="0" smtClean="0">
              <a:solidFill>
                <a:schemeClr val="accent6">
                  <a:lumMod val="75000"/>
                </a:schemeClr>
              </a:solidFill>
            </a:endParaRPr>
          </a:p>
        </p:txBody>
      </p:sp>
      <p:sp>
        <p:nvSpPr>
          <p:cNvPr id="9" name="Rectangle 3"/>
          <p:cNvSpPr txBox="1">
            <a:spLocks noChangeArrowheads="1"/>
          </p:cNvSpPr>
          <p:nvPr/>
        </p:nvSpPr>
        <p:spPr>
          <a:xfrm>
            <a:off x="76200" y="5200650"/>
            <a:ext cx="8956675" cy="6858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ctr">
              <a:buFontTx/>
              <a:buNone/>
              <a:defRPr/>
            </a:pPr>
            <a:r>
              <a:rPr lang="en-US" sz="2400" b="0" kern="0" dirty="0" smtClean="0"/>
              <a:t>The Agency Supports Persons with Developmental Disabilities in </a:t>
            </a:r>
            <a:r>
              <a:rPr lang="en-US" sz="2400" kern="0" dirty="0" smtClean="0">
                <a:solidFill>
                  <a:schemeClr val="tx2"/>
                </a:solidFill>
              </a:rPr>
              <a:t>Living</a:t>
            </a:r>
            <a:r>
              <a:rPr lang="en-US" sz="2400" b="0" kern="0" dirty="0" smtClean="0"/>
              <a:t>, </a:t>
            </a:r>
            <a:r>
              <a:rPr lang="en-US" sz="2400" kern="0" dirty="0" smtClean="0">
                <a:solidFill>
                  <a:schemeClr val="tx2"/>
                </a:solidFill>
              </a:rPr>
              <a:t>Learning</a:t>
            </a:r>
            <a:r>
              <a:rPr lang="en-US" sz="2400" b="0" kern="0" dirty="0" smtClean="0"/>
              <a:t>, and </a:t>
            </a:r>
            <a:r>
              <a:rPr lang="en-US" sz="2400" kern="0" dirty="0" smtClean="0">
                <a:solidFill>
                  <a:schemeClr val="tx2"/>
                </a:solidFill>
              </a:rPr>
              <a:t>Working</a:t>
            </a:r>
            <a:r>
              <a:rPr lang="en-US" sz="2400" b="0" kern="0" dirty="0" smtClean="0"/>
              <a:t> in their Communities.</a:t>
            </a:r>
          </a:p>
        </p:txBody>
      </p:sp>
      <p:pic>
        <p:nvPicPr>
          <p:cNvPr id="6151" name="Picture 1"/>
          <p:cNvPicPr>
            <a:picLocks noChangeAspect="1"/>
          </p:cNvPicPr>
          <p:nvPr/>
        </p:nvPicPr>
        <p:blipFill>
          <a:blip r:embed="rId3">
            <a:extLst>
              <a:ext uri="{28A0092B-C50C-407E-A947-70E740481C1C}">
                <a14:useLocalDpi xmlns:a14="http://schemas.microsoft.com/office/drawing/2010/main" val="0"/>
              </a:ext>
            </a:extLst>
          </a:blip>
          <a:srcRect r="18192"/>
          <a:stretch>
            <a:fillRect/>
          </a:stretch>
        </p:blipFill>
        <p:spPr bwMode="auto">
          <a:xfrm>
            <a:off x="6775450" y="2359025"/>
            <a:ext cx="2257425" cy="227965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152" name="Picture 2"/>
          <p:cNvPicPr>
            <a:picLocks noChangeAspect="1"/>
          </p:cNvPicPr>
          <p:nvPr/>
        </p:nvPicPr>
        <p:blipFill>
          <a:blip r:embed="rId4">
            <a:extLst>
              <a:ext uri="{28A0092B-C50C-407E-A947-70E740481C1C}">
                <a14:useLocalDpi xmlns:a14="http://schemas.microsoft.com/office/drawing/2010/main" val="0"/>
              </a:ext>
            </a:extLst>
          </a:blip>
          <a:srcRect l="40501" t="15749" r="4575" b="24072"/>
          <a:stretch>
            <a:fillRect/>
          </a:stretch>
        </p:blipFill>
        <p:spPr bwMode="auto">
          <a:xfrm>
            <a:off x="152400" y="2360613"/>
            <a:ext cx="2971800" cy="2278062"/>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153" name="Picture 3"/>
          <p:cNvPicPr>
            <a:picLocks noChangeAspect="1"/>
          </p:cNvPicPr>
          <p:nvPr/>
        </p:nvPicPr>
        <p:blipFill>
          <a:blip r:embed="rId5">
            <a:extLst>
              <a:ext uri="{28A0092B-C50C-407E-A947-70E740481C1C}">
                <a14:useLocalDpi xmlns:a14="http://schemas.microsoft.com/office/drawing/2010/main" val="0"/>
              </a:ext>
            </a:extLst>
          </a:blip>
          <a:srcRect l="17500" t="12360" r="14166" b="23653"/>
          <a:stretch>
            <a:fillRect/>
          </a:stretch>
        </p:blipFill>
        <p:spPr bwMode="auto">
          <a:xfrm>
            <a:off x="3276600" y="2359025"/>
            <a:ext cx="3352800" cy="2279650"/>
          </a:xfrm>
          <a:prstGeom prst="rect">
            <a:avLst/>
          </a:prstGeom>
          <a:noFill/>
          <a:ln w="254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ACF9CD46-DC1D-4E89-B897-361C433BA692}" type="slidenum">
              <a:rPr lang="en-US" altLang="en-US" sz="1400" b="0"/>
              <a:pPr/>
              <a:t>20</a:t>
            </a:fld>
            <a:endParaRPr lang="en-US" altLang="en-US" sz="1400" b="0" dirty="0"/>
          </a:p>
        </p:txBody>
      </p:sp>
      <p:sp>
        <p:nvSpPr>
          <p:cNvPr id="10" name="TextBox 9"/>
          <p:cNvSpPr txBox="1"/>
          <p:nvPr/>
        </p:nvSpPr>
        <p:spPr>
          <a:xfrm>
            <a:off x="914400" y="2133600"/>
            <a:ext cx="7010400" cy="830263"/>
          </a:xfrm>
          <a:prstGeom prst="rect">
            <a:avLst/>
          </a:prstGeom>
          <a:noFill/>
        </p:spPr>
        <p:txBody>
          <a:bodyPr>
            <a:spAutoFit/>
          </a:bodyPr>
          <a:lstStyle/>
          <a:p>
            <a:pPr algn="ctr" eaLnBrk="1" hangingPunct="1">
              <a:defRPr/>
            </a:pPr>
            <a:r>
              <a:rPr lang="en-US" sz="4800" dirty="0">
                <a:solidFill>
                  <a:srgbClr val="1F497D"/>
                </a:solidFill>
                <a:latin typeface="Arial" panose="020B0604020202020204" pitchFamily="34" charset="0"/>
                <a:cs typeface="Arial" panose="020B0604020202020204" pitchFamily="34" charset="0"/>
              </a:rPr>
              <a:t>Thank you</a:t>
            </a:r>
            <a:endParaRPr lang="en-US" sz="4800" dirty="0">
              <a:solidFill>
                <a:schemeClr val="accent1">
                  <a:lumMod val="75000"/>
                </a:schemeClr>
              </a:solidFill>
              <a:cs typeface="+mn-cs"/>
            </a:endParaRPr>
          </a:p>
        </p:txBody>
      </p:sp>
      <p:sp>
        <p:nvSpPr>
          <p:cNvPr id="26628" name="TextBox 10"/>
          <p:cNvSpPr txBox="1">
            <a:spLocks noChangeArrowheads="1"/>
          </p:cNvSpPr>
          <p:nvPr/>
        </p:nvSpPr>
        <p:spPr bwMode="auto">
          <a:xfrm>
            <a:off x="1676400" y="3505200"/>
            <a:ext cx="54864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ctr" eaLnBrk="1" hangingPunct="1"/>
            <a:endParaRPr lang="en-US" altLang="en-US" sz="2400" b="0" dirty="0">
              <a:solidFill>
                <a:schemeClr val="tx1"/>
              </a:solidFill>
            </a:endParaRPr>
          </a:p>
          <a:p>
            <a:pPr algn="ctr" eaLnBrk="1" hangingPunct="1"/>
            <a:endParaRPr lang="en-US" altLang="en-US" sz="2400" b="0" dirty="0">
              <a:solidFill>
                <a:schemeClr val="tx1"/>
              </a:solidFill>
            </a:endParaRPr>
          </a:p>
          <a:p>
            <a:pPr algn="ctr" eaLnBrk="1" hangingPunct="1"/>
            <a:r>
              <a:rPr lang="en-US" altLang="en-US" sz="2400" b="0" dirty="0">
                <a:solidFill>
                  <a:schemeClr val="tx1"/>
                </a:solidFill>
              </a:rPr>
              <a:t>Barbara Palmer, Director</a:t>
            </a:r>
          </a:p>
          <a:p>
            <a:pPr algn="ctr" eaLnBrk="1" hangingPunct="1"/>
            <a:r>
              <a:rPr lang="en-US" altLang="en-US" sz="2400" b="0" dirty="0">
                <a:solidFill>
                  <a:schemeClr val="tx1"/>
                </a:solidFill>
              </a:rPr>
              <a:t>Barbara.Palmer@apdcares.org</a:t>
            </a:r>
          </a:p>
          <a:p>
            <a:pPr algn="ctr" eaLnBrk="1" hangingPunct="1"/>
            <a:r>
              <a:rPr lang="en-US" altLang="en-US" sz="2400" b="0" dirty="0">
                <a:solidFill>
                  <a:schemeClr val="tx1"/>
                </a:solidFill>
              </a:rPr>
              <a:t>apdcares.org</a:t>
            </a:r>
            <a:r>
              <a:rPr lang="en-US" altLang="en-US" sz="2400" dirty="0"/>
              <a:t> </a:t>
            </a:r>
          </a:p>
        </p:txBody>
      </p:sp>
    </p:spTree>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7"/>
          <p:cNvSpPr>
            <a:spLocks noGrp="1"/>
          </p:cNvSpPr>
          <p:nvPr>
            <p:ph type="title"/>
          </p:nvPr>
        </p:nvSpPr>
        <p:spPr bwMode="auto">
          <a:xfrm>
            <a:off x="457200" y="1646238"/>
            <a:ext cx="8229600" cy="563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solidFill>
                  <a:srgbClr val="1F497D"/>
                </a:solidFill>
              </a:rPr>
              <a:t>Legislative Focus</a:t>
            </a:r>
            <a:endParaRPr lang="en-US" altLang="en-US" sz="3600" dirty="0" smtClean="0">
              <a:solidFill>
                <a:schemeClr val="tx1"/>
              </a:solidFill>
            </a:endParaRPr>
          </a:p>
        </p:txBody>
      </p:sp>
      <p:sp>
        <p:nvSpPr>
          <p:cNvPr id="8195" name="Slide Number Placeholder 6"/>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875C5F20-0B48-4364-9577-AAC28A68B688}" type="slidenum">
              <a:rPr lang="en-US" altLang="en-US" sz="1400" b="0"/>
              <a:pPr/>
              <a:t>3</a:t>
            </a:fld>
            <a:endParaRPr lang="en-US" altLang="en-US" sz="1400" b="0" dirty="0"/>
          </a:p>
        </p:txBody>
      </p:sp>
      <p:sp>
        <p:nvSpPr>
          <p:cNvPr id="8196" name="Content Placeholder 1"/>
          <p:cNvSpPr>
            <a:spLocks noGrp="1"/>
          </p:cNvSpPr>
          <p:nvPr>
            <p:ph idx="1"/>
          </p:nvPr>
        </p:nvSpPr>
        <p:spPr bwMode="auto">
          <a:xfrm>
            <a:off x="304800" y="1447800"/>
            <a:ext cx="8229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914400" lvl="2" indent="0">
              <a:buFontTx/>
              <a:buNone/>
            </a:pPr>
            <a:endParaRPr lang="en-US" altLang="en-US" dirty="0" smtClean="0"/>
          </a:p>
          <a:p>
            <a:pPr marL="914400" lvl="2" indent="0" algn="just">
              <a:buFontTx/>
              <a:buNone/>
            </a:pPr>
            <a:endParaRPr lang="en-US" altLang="en-US" dirty="0" smtClean="0"/>
          </a:p>
          <a:p>
            <a:pPr marL="914400" lvl="2" indent="0" algn="just">
              <a:buFontTx/>
              <a:buNone/>
            </a:pPr>
            <a:endParaRPr lang="en-US" altLang="en-US" sz="1800" dirty="0" smtClean="0">
              <a:solidFill>
                <a:srgbClr val="000000"/>
              </a:solidFill>
            </a:endParaRPr>
          </a:p>
          <a:p>
            <a:pPr marL="914400" lvl="2" indent="0">
              <a:buFontTx/>
              <a:buNone/>
            </a:pPr>
            <a:r>
              <a:rPr lang="en-US" altLang="en-US" dirty="0" smtClean="0">
                <a:solidFill>
                  <a:srgbClr val="000000"/>
                </a:solidFill>
              </a:rPr>
              <a:t>S. 393.062, F.S.: “…the greatest priority shall be given to the development and implementation of community-based services that will enable individuals with developmental disabilities to achieve their greatest potential for independent and productive living, enable them to live in their own homes or in residences located in their own communities, and permit them to be diverted or removed from unnecessary institutional placements….”</a:t>
            </a:r>
            <a:endParaRPr lang="en-US" altLang="en-US" dirty="0" smtClean="0"/>
          </a:p>
          <a:p>
            <a:pPr marL="914400" lvl="2" indent="0">
              <a:buFontTx/>
              <a:buNone/>
            </a:pPr>
            <a:endParaRPr lang="en-US" altLang="en-US" dirty="0" smtClean="0"/>
          </a:p>
        </p:txBody>
      </p:sp>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ctr" eaLnBrk="1" hangingPunct="1"/>
            <a:endParaRPr lang="en-US" altLang="en-US" sz="2000" b="0" dirty="0">
              <a:solidFill>
                <a:schemeClr val="bg1"/>
              </a:solidFill>
              <a:latin typeface="Calibri" pitchFamily="34" charset="0"/>
            </a:endParaRPr>
          </a:p>
        </p:txBody>
      </p:sp>
      <p:sp>
        <p:nvSpPr>
          <p:cNvPr id="9219"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r" eaLnBrk="1" hangingPunct="1"/>
            <a:fld id="{FAF4731D-0310-4CDB-BDCF-1AC9CB1C5D15}" type="slidenum">
              <a:rPr lang="en-US" altLang="en-US" sz="1200" b="0">
                <a:solidFill>
                  <a:schemeClr val="bg1"/>
                </a:solidFill>
              </a:rPr>
              <a:pPr algn="r" eaLnBrk="1" hangingPunct="1"/>
              <a:t>4</a:t>
            </a:fld>
            <a:endParaRPr lang="en-US" altLang="en-US" sz="1200" b="0" dirty="0">
              <a:solidFill>
                <a:schemeClr val="bg1"/>
              </a:solidFill>
            </a:endParaRPr>
          </a:p>
        </p:txBody>
      </p:sp>
      <p:sp>
        <p:nvSpPr>
          <p:cNvPr id="9220"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1519D8D9-5DF7-4BF0-A730-5CBF6404F04D}" type="slidenum">
              <a:rPr lang="en-US" altLang="en-US" sz="1400" b="0"/>
              <a:pPr/>
              <a:t>4</a:t>
            </a:fld>
            <a:endParaRPr lang="en-US" altLang="en-US" sz="1400" b="0" dirty="0"/>
          </a:p>
        </p:txBody>
      </p:sp>
      <p:sp>
        <p:nvSpPr>
          <p:cNvPr id="8" name="Rectangle 2"/>
          <p:cNvSpPr txBox="1">
            <a:spLocks noChangeArrowheads="1"/>
          </p:cNvSpPr>
          <p:nvPr/>
        </p:nvSpPr>
        <p:spPr>
          <a:xfrm>
            <a:off x="2171700" y="1349946"/>
            <a:ext cx="4876800" cy="3968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600" b="0" kern="0" dirty="0" smtClean="0"/>
              <a:t>Who Do We Serve?</a:t>
            </a:r>
          </a:p>
        </p:txBody>
      </p:sp>
      <p:sp>
        <p:nvSpPr>
          <p:cNvPr id="9" name="Rectangle 3"/>
          <p:cNvSpPr txBox="1">
            <a:spLocks noChangeArrowheads="1"/>
          </p:cNvSpPr>
          <p:nvPr/>
        </p:nvSpPr>
        <p:spPr>
          <a:xfrm>
            <a:off x="381000" y="2076196"/>
            <a:ext cx="6324600" cy="39052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buClr>
                <a:schemeClr val="accent6">
                  <a:lumMod val="75000"/>
                </a:schemeClr>
              </a:buClr>
              <a:buFontTx/>
              <a:buNone/>
              <a:defRPr/>
            </a:pPr>
            <a:r>
              <a:rPr lang="en-US" sz="2400" b="0" kern="0" dirty="0" smtClean="0"/>
              <a:t>To be eligible for APD services, a person must have one or more of the following diagnoses:</a:t>
            </a:r>
          </a:p>
          <a:p>
            <a:pPr marL="457200" lvl="1" indent="-338138">
              <a:buFont typeface="Arial" panose="020B0604020202020204" pitchFamily="34" charset="0"/>
              <a:buChar char="•"/>
              <a:defRPr/>
            </a:pPr>
            <a:r>
              <a:rPr lang="en-US" sz="2400" b="0" kern="0" dirty="0" smtClean="0">
                <a:solidFill>
                  <a:schemeClr val="tx2"/>
                </a:solidFill>
                <a:cs typeface="Arial" panose="020B0604020202020204" pitchFamily="34" charset="0"/>
              </a:rPr>
              <a:t>Autism</a:t>
            </a:r>
          </a:p>
          <a:p>
            <a:pPr marL="457200" lvl="1" indent="-338138">
              <a:buFont typeface="Arial" panose="020B0604020202020204" pitchFamily="34" charset="0"/>
              <a:buChar char="•"/>
              <a:defRPr/>
            </a:pPr>
            <a:r>
              <a:rPr lang="en-US" sz="2400" b="0" kern="0" dirty="0" smtClean="0">
                <a:solidFill>
                  <a:schemeClr val="tx2"/>
                </a:solidFill>
                <a:cs typeface="Arial" panose="020B0604020202020204" pitchFamily="34" charset="0"/>
              </a:rPr>
              <a:t>Cerebral Palsy</a:t>
            </a:r>
          </a:p>
          <a:p>
            <a:pPr marL="457200" lvl="1" indent="-338138">
              <a:buFont typeface="Arial" panose="020B0604020202020204" pitchFamily="34" charset="0"/>
              <a:buChar char="•"/>
              <a:defRPr/>
            </a:pPr>
            <a:r>
              <a:rPr lang="en-US" sz="2400" b="0" kern="0" dirty="0" smtClean="0">
                <a:solidFill>
                  <a:schemeClr val="tx2"/>
                </a:solidFill>
                <a:cs typeface="Arial" panose="020B0604020202020204" pitchFamily="34" charset="0"/>
              </a:rPr>
              <a:t>Down syndrome</a:t>
            </a:r>
          </a:p>
          <a:p>
            <a:pPr marL="457200" lvl="1" indent="-338138">
              <a:buFont typeface="Arial" panose="020B0604020202020204" pitchFamily="34" charset="0"/>
              <a:buChar char="•"/>
              <a:defRPr/>
            </a:pPr>
            <a:r>
              <a:rPr lang="en-US" sz="2400" b="0" kern="0" dirty="0" smtClean="0">
                <a:solidFill>
                  <a:schemeClr val="tx2"/>
                </a:solidFill>
                <a:cs typeface="Arial" panose="020B0604020202020204" pitchFamily="34" charset="0"/>
              </a:rPr>
              <a:t>Intellectual Disability</a:t>
            </a:r>
          </a:p>
          <a:p>
            <a:pPr marL="457200" lvl="1" indent="-338138">
              <a:buFont typeface="Arial" panose="020B0604020202020204" pitchFamily="34" charset="0"/>
              <a:buChar char="•"/>
              <a:defRPr/>
            </a:pPr>
            <a:r>
              <a:rPr lang="en-US" sz="2400" b="0" kern="0" dirty="0" smtClean="0">
                <a:solidFill>
                  <a:schemeClr val="tx2"/>
                </a:solidFill>
                <a:cs typeface="Arial" panose="020B0604020202020204" pitchFamily="34" charset="0"/>
              </a:rPr>
              <a:t>Prader-Willi Syndrome</a:t>
            </a:r>
          </a:p>
          <a:p>
            <a:pPr marL="457200" lvl="1" indent="-338138">
              <a:buFont typeface="Arial" panose="020B0604020202020204" pitchFamily="34" charset="0"/>
              <a:buChar char="•"/>
              <a:defRPr/>
            </a:pPr>
            <a:r>
              <a:rPr lang="en-US" sz="2400" b="0" kern="0" dirty="0" smtClean="0">
                <a:solidFill>
                  <a:schemeClr val="tx2"/>
                </a:solidFill>
                <a:cs typeface="Arial" panose="020B0604020202020204" pitchFamily="34" charset="0"/>
              </a:rPr>
              <a:t>Spina Bifida</a:t>
            </a:r>
          </a:p>
          <a:p>
            <a:pPr marL="457200" lvl="1" indent="-338138">
              <a:buFont typeface="Arial" panose="020B0604020202020204" pitchFamily="34" charset="0"/>
              <a:buChar char="•"/>
              <a:defRPr/>
            </a:pPr>
            <a:r>
              <a:rPr lang="en-US" sz="2400" b="0" kern="0" dirty="0" smtClean="0">
                <a:solidFill>
                  <a:schemeClr val="tx2"/>
                </a:solidFill>
                <a:cs typeface="Arial" panose="020B0604020202020204" pitchFamily="34" charset="0"/>
              </a:rPr>
              <a:t>High Risk of Developmental Disability (age 3-5)</a:t>
            </a:r>
          </a:p>
        </p:txBody>
      </p:sp>
      <p:pic>
        <p:nvPicPr>
          <p:cNvPr id="10" name="Picture 5" descr="1MB_in173"/>
          <p:cNvPicPr>
            <a:picLocks noChangeAspect="1" noChangeArrowheads="1"/>
          </p:cNvPicPr>
          <p:nvPr/>
        </p:nvPicPr>
        <p:blipFill>
          <a:blip r:embed="rId3"/>
          <a:srcRect/>
          <a:stretch>
            <a:fillRect/>
          </a:stretch>
        </p:blipFill>
        <p:spPr bwMode="auto">
          <a:xfrm>
            <a:off x="6202680" y="2076196"/>
            <a:ext cx="2535238" cy="3810254"/>
          </a:xfrm>
          <a:prstGeom prst="rect">
            <a:avLst/>
          </a:prstGeom>
          <a:noFill/>
          <a:ln w="19050">
            <a:solidFill>
              <a:schemeClr val="accent1"/>
            </a:solidFill>
          </a:ln>
          <a:effectLst>
            <a:outerShdw blurRad="292100" dist="139700" dir="2700000" algn="tl" rotWithShape="0">
              <a:srgbClr val="333333">
                <a:alpha val="65000"/>
              </a:srgbClr>
            </a:outerShdw>
          </a:effectLst>
        </p:spPr>
      </p:pic>
    </p:spTree>
  </p:cSld>
  <p:clrMapOvr>
    <a:masterClrMapping/>
  </p:clrMapOvr>
  <p:transition spd="slow">
    <p:spli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Title 1"/>
          <p:cNvSpPr>
            <a:spLocks noGrp="1"/>
          </p:cNvSpPr>
          <p:nvPr>
            <p:ph type="title"/>
          </p:nvPr>
        </p:nvSpPr>
        <p:spPr bwMode="auto">
          <a:xfrm>
            <a:off x="76200" y="304800"/>
            <a:ext cx="89916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solidFill>
                  <a:srgbClr val="1F497D"/>
                </a:solidFill>
              </a:rPr>
              <a:t>Who Do We Serve – By Primary Disability</a:t>
            </a:r>
            <a:endParaRPr lang="en-US" altLang="en-US" sz="3600" b="1" dirty="0" smtClean="0">
              <a:solidFill>
                <a:schemeClr val="tx1"/>
              </a:solidFill>
            </a:endParaRPr>
          </a:p>
        </p:txBody>
      </p:sp>
      <p:sp>
        <p:nvSpPr>
          <p:cNvPr id="11267"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6ECB8262-DAD8-41AC-8D2C-F54A6267C040}" type="slidenum">
              <a:rPr lang="en-US" altLang="en-US" sz="1400" b="0"/>
              <a:pPr/>
              <a:t>5</a:t>
            </a:fld>
            <a:endParaRPr lang="en-US" altLang="en-US" sz="1400" b="0" dirty="0"/>
          </a:p>
        </p:txBody>
      </p:sp>
      <p:graphicFrame>
        <p:nvGraphicFramePr>
          <p:cNvPr id="8" name="Content Placeholder 7"/>
          <p:cNvGraphicFramePr>
            <a:graphicFrameLocks noGrp="1"/>
          </p:cNvGraphicFramePr>
          <p:nvPr>
            <p:ph idx="1"/>
          </p:nvPr>
        </p:nvGraphicFramePr>
        <p:xfrm>
          <a:off x="457200" y="1981200"/>
          <a:ext cx="8229600" cy="4876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269" name="Chart 4"/>
          <p:cNvGraphicFramePr>
            <a:graphicFrameLocks/>
          </p:cNvGraphicFramePr>
          <p:nvPr/>
        </p:nvGraphicFramePr>
        <p:xfrm>
          <a:off x="711200" y="1092200"/>
          <a:ext cx="7340600" cy="5283200"/>
        </p:xfrm>
        <a:graphic>
          <a:graphicData uri="http://schemas.openxmlformats.org/presentationml/2006/ole">
            <mc:AlternateContent xmlns:mc="http://schemas.openxmlformats.org/markup-compatibility/2006">
              <mc:Choice xmlns:v="urn:schemas-microsoft-com:vml" Requires="v">
                <p:oleObj spid="_x0000_s11318" name="Chart" r:id="rId4" imgW="7346317" imgH="5285690" progId="Excel.Chart.8">
                  <p:embed/>
                </p:oleObj>
              </mc:Choice>
              <mc:Fallback>
                <p:oleObj name="Chart" r:id="rId4" imgW="7346317" imgH="5285690" progId="Excel.Chart.8">
                  <p:embed/>
                  <p:pic>
                    <p:nvPicPr>
                      <p:cNvPr id="0" name="Char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200" y="1092200"/>
                        <a:ext cx="7340600" cy="528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ctr" eaLnBrk="1" hangingPunct="1"/>
            <a:endParaRPr lang="en-US" altLang="en-US" sz="2000" b="0" dirty="0">
              <a:solidFill>
                <a:schemeClr val="bg1"/>
              </a:solidFill>
              <a:latin typeface="Calibri" pitchFamily="34" charset="0"/>
            </a:endParaRPr>
          </a:p>
        </p:txBody>
      </p:sp>
      <p:sp>
        <p:nvSpPr>
          <p:cNvPr id="1229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r" eaLnBrk="1" hangingPunct="1"/>
            <a:fld id="{603A8C2C-75E8-427A-BB0C-3C896FEF3E51}" type="slidenum">
              <a:rPr lang="en-US" altLang="en-US" sz="1200" b="0">
                <a:solidFill>
                  <a:schemeClr val="bg1"/>
                </a:solidFill>
              </a:rPr>
              <a:pPr algn="r" eaLnBrk="1" hangingPunct="1"/>
              <a:t>6</a:t>
            </a:fld>
            <a:endParaRPr lang="en-US" altLang="en-US" sz="1200" b="0" dirty="0">
              <a:solidFill>
                <a:schemeClr val="bg1"/>
              </a:solidFill>
            </a:endParaRPr>
          </a:p>
        </p:txBody>
      </p:sp>
      <p:sp>
        <p:nvSpPr>
          <p:cNvPr id="1229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BD46EDD6-B114-4B4C-961D-81127113E23C}" type="slidenum">
              <a:rPr lang="en-US" altLang="en-US" sz="1400" b="0"/>
              <a:pPr/>
              <a:t>6</a:t>
            </a:fld>
            <a:endParaRPr lang="en-US" altLang="en-US" sz="1400" b="0" dirty="0"/>
          </a:p>
        </p:txBody>
      </p:sp>
      <p:sp>
        <p:nvSpPr>
          <p:cNvPr id="6" name="Rectangle 2"/>
          <p:cNvSpPr txBox="1">
            <a:spLocks noChangeArrowheads="1"/>
          </p:cNvSpPr>
          <p:nvPr/>
        </p:nvSpPr>
        <p:spPr>
          <a:xfrm>
            <a:off x="-338328" y="1429067"/>
            <a:ext cx="9144000" cy="3968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0" kern="0" dirty="0" smtClean="0"/>
              <a:t>	</a:t>
            </a:r>
            <a:r>
              <a:rPr lang="en-US" sz="3600" b="0" kern="0" dirty="0" smtClean="0"/>
              <a:t>Agency Priorities</a:t>
            </a:r>
          </a:p>
        </p:txBody>
      </p:sp>
      <p:sp>
        <p:nvSpPr>
          <p:cNvPr id="8" name="Rectangle 3"/>
          <p:cNvSpPr txBox="1">
            <a:spLocks noChangeArrowheads="1"/>
          </p:cNvSpPr>
          <p:nvPr/>
        </p:nvSpPr>
        <p:spPr>
          <a:xfrm>
            <a:off x="554038" y="2182876"/>
            <a:ext cx="8132762" cy="43751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spcAft>
                <a:spcPts val="400"/>
              </a:spcAft>
              <a:buClr>
                <a:schemeClr val="accent6">
                  <a:lumMod val="75000"/>
                </a:schemeClr>
              </a:buClr>
              <a:buFontTx/>
              <a:buNone/>
              <a:defRPr/>
            </a:pPr>
            <a:r>
              <a:rPr lang="en-US" sz="2400" b="0" kern="0" dirty="0" smtClean="0"/>
              <a:t>APD is </a:t>
            </a:r>
            <a:r>
              <a:rPr lang="en-US" sz="2400" b="0" kern="0" dirty="0"/>
              <a:t>focused on </a:t>
            </a:r>
            <a:r>
              <a:rPr lang="en-US" sz="2400" b="0" kern="0" dirty="0" smtClean="0"/>
              <a:t>five </a:t>
            </a:r>
            <a:r>
              <a:rPr lang="en-US" sz="2400" b="0" kern="0" dirty="0"/>
              <a:t>priorities and works to meet and exceed these priorities every </a:t>
            </a:r>
            <a:r>
              <a:rPr lang="en-US" sz="2400" b="0" kern="0" dirty="0" smtClean="0"/>
              <a:t>day:</a:t>
            </a:r>
            <a:endParaRPr lang="en-US" sz="2400" kern="0" dirty="0">
              <a:solidFill>
                <a:schemeClr val="tx2"/>
              </a:solidFill>
            </a:endParaRPr>
          </a:p>
          <a:p>
            <a:pPr>
              <a:spcBef>
                <a:spcPts val="1200"/>
              </a:spcBef>
              <a:buFont typeface="Arial" panose="020B0604020202020204" pitchFamily="34" charset="0"/>
              <a:buChar char="•"/>
              <a:defRPr/>
            </a:pPr>
            <a:r>
              <a:rPr lang="en-US" sz="2400" kern="0" dirty="0">
                <a:solidFill>
                  <a:schemeClr val="tx2"/>
                </a:solidFill>
              </a:rPr>
              <a:t>Employment</a:t>
            </a:r>
            <a:r>
              <a:rPr lang="en-US" sz="2400" b="0" kern="0" dirty="0">
                <a:solidFill>
                  <a:schemeClr val="tx2"/>
                </a:solidFill>
              </a:rPr>
              <a:t> </a:t>
            </a:r>
            <a:r>
              <a:rPr lang="en-US" sz="2400" b="0" kern="0" dirty="0"/>
              <a:t>- People with developmental disabilities who desire work are competitively </a:t>
            </a:r>
            <a:r>
              <a:rPr lang="en-US" sz="2400" b="0" kern="0" dirty="0" smtClean="0"/>
              <a:t>employed</a:t>
            </a:r>
          </a:p>
          <a:p>
            <a:pPr>
              <a:spcBef>
                <a:spcPts val="1200"/>
              </a:spcBef>
              <a:buFont typeface="Arial" panose="020B0604020202020204" pitchFamily="34" charset="0"/>
              <a:buChar char="•"/>
              <a:defRPr/>
            </a:pPr>
            <a:r>
              <a:rPr lang="en-US" sz="2400" kern="0" dirty="0">
                <a:solidFill>
                  <a:schemeClr val="tx2"/>
                </a:solidFill>
              </a:rPr>
              <a:t>Quality Services </a:t>
            </a:r>
            <a:r>
              <a:rPr lang="en-US" sz="2400" b="0" kern="0" dirty="0"/>
              <a:t>-</a:t>
            </a:r>
            <a:r>
              <a:rPr lang="en-US" sz="2400" b="0" kern="0" dirty="0" smtClean="0"/>
              <a:t> Measure and track performance to ensure the highest quality care</a:t>
            </a:r>
            <a:endParaRPr lang="en-US" sz="2400" b="0" kern="0" dirty="0"/>
          </a:p>
          <a:p>
            <a:pPr>
              <a:spcBef>
                <a:spcPts val="1200"/>
              </a:spcBef>
              <a:buFont typeface="Arial" panose="020B0604020202020204" pitchFamily="34" charset="0"/>
              <a:buChar char="•"/>
              <a:defRPr/>
            </a:pPr>
            <a:r>
              <a:rPr lang="en-US" sz="2400" kern="0" dirty="0">
                <a:solidFill>
                  <a:schemeClr val="tx2"/>
                </a:solidFill>
              </a:rPr>
              <a:t>Waiting List </a:t>
            </a:r>
            <a:r>
              <a:rPr lang="en-US" sz="2400" b="0" kern="0" dirty="0"/>
              <a:t>- APD adopts national and local best practices to serve people on the waiting list efficiently and </a:t>
            </a:r>
            <a:r>
              <a:rPr lang="en-US" sz="2400" b="0" kern="0" dirty="0" smtClean="0"/>
              <a:t>effectively</a:t>
            </a:r>
            <a:endParaRPr lang="en-US" sz="2400" kern="0" dirty="0" smtClean="0">
              <a:solidFill>
                <a:schemeClr val="tx2"/>
              </a:solidFill>
            </a:endParaRPr>
          </a:p>
          <a:p>
            <a:pPr lvl="1">
              <a:lnSpc>
                <a:spcPct val="90000"/>
              </a:lnSpc>
              <a:spcAft>
                <a:spcPts val="600"/>
              </a:spcAft>
              <a:buClr>
                <a:schemeClr val="accent6">
                  <a:lumMod val="75000"/>
                </a:schemeClr>
              </a:buClr>
              <a:buFont typeface="Wingdings" panose="05000000000000000000" pitchFamily="2" charset="2"/>
              <a:buChar char="v"/>
              <a:defRPr/>
            </a:pPr>
            <a:endParaRPr lang="en-US" sz="2000" b="0" kern="0" dirty="0" smtClean="0">
              <a:cs typeface="Arial" panose="020B0604020202020204" pitchFamily="34" charset="0"/>
            </a:endParaRPr>
          </a:p>
          <a:p>
            <a:pPr lvl="1">
              <a:lnSpc>
                <a:spcPct val="90000"/>
              </a:lnSpc>
              <a:spcAft>
                <a:spcPts val="600"/>
              </a:spcAft>
              <a:buClr>
                <a:schemeClr val="accent6">
                  <a:lumMod val="75000"/>
                </a:schemeClr>
              </a:buClr>
              <a:buFont typeface="Wingdings" panose="05000000000000000000" pitchFamily="2" charset="2"/>
              <a:buChar char="v"/>
              <a:defRPr/>
            </a:pPr>
            <a:endParaRPr lang="en-US" sz="2000" b="0" kern="0" dirty="0" smtClean="0">
              <a:cs typeface="Arial" panose="020B0604020202020204" pitchFamily="34" charset="0"/>
            </a:endParaRPr>
          </a:p>
        </p:txBody>
      </p:sp>
    </p:spTree>
  </p:cSld>
  <p:clrMapOvr>
    <a:masterClrMapping/>
  </p:clrMapOvr>
  <p:transition spd="slow">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ctr" eaLnBrk="1" hangingPunct="1"/>
            <a:endParaRPr lang="en-US" altLang="en-US" sz="2000" b="0" dirty="0">
              <a:solidFill>
                <a:schemeClr val="bg1"/>
              </a:solidFill>
              <a:latin typeface="Calibri" pitchFamily="34" charset="0"/>
            </a:endParaRPr>
          </a:p>
        </p:txBody>
      </p:sp>
      <p:sp>
        <p:nvSpPr>
          <p:cNvPr id="12291"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r" eaLnBrk="1" hangingPunct="1"/>
            <a:fld id="{603A8C2C-75E8-427A-BB0C-3C896FEF3E51}" type="slidenum">
              <a:rPr lang="en-US" altLang="en-US" sz="1200" b="0">
                <a:solidFill>
                  <a:schemeClr val="bg1"/>
                </a:solidFill>
              </a:rPr>
              <a:pPr algn="r" eaLnBrk="1" hangingPunct="1"/>
              <a:t>7</a:t>
            </a:fld>
            <a:endParaRPr lang="en-US" altLang="en-US" sz="1200" b="0" dirty="0">
              <a:solidFill>
                <a:schemeClr val="bg1"/>
              </a:solidFill>
            </a:endParaRPr>
          </a:p>
        </p:txBody>
      </p:sp>
      <p:sp>
        <p:nvSpPr>
          <p:cNvPr id="12292"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BD46EDD6-B114-4B4C-961D-81127113E23C}" type="slidenum">
              <a:rPr lang="en-US" altLang="en-US" sz="1400" b="0"/>
              <a:pPr/>
              <a:t>7</a:t>
            </a:fld>
            <a:endParaRPr lang="en-US" altLang="en-US" sz="1400" b="0" dirty="0"/>
          </a:p>
        </p:txBody>
      </p:sp>
      <p:sp>
        <p:nvSpPr>
          <p:cNvPr id="6" name="Rectangle 2"/>
          <p:cNvSpPr txBox="1">
            <a:spLocks noChangeArrowheads="1"/>
          </p:cNvSpPr>
          <p:nvPr/>
        </p:nvSpPr>
        <p:spPr>
          <a:xfrm>
            <a:off x="-304800" y="1408112"/>
            <a:ext cx="9144000" cy="396875"/>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a:lstStyle>
          <a:p>
            <a:pPr>
              <a:defRPr/>
            </a:pPr>
            <a:r>
              <a:rPr lang="en-US" sz="3200" b="0" kern="0" dirty="0" smtClean="0"/>
              <a:t>	</a:t>
            </a:r>
            <a:r>
              <a:rPr lang="en-US" sz="3600" b="0" kern="0" dirty="0" smtClean="0"/>
              <a:t>Agency Priorities, Continued</a:t>
            </a:r>
          </a:p>
        </p:txBody>
      </p:sp>
      <p:sp>
        <p:nvSpPr>
          <p:cNvPr id="8" name="Rectangle 3"/>
          <p:cNvSpPr txBox="1">
            <a:spLocks noChangeArrowheads="1"/>
          </p:cNvSpPr>
          <p:nvPr/>
        </p:nvSpPr>
        <p:spPr>
          <a:xfrm>
            <a:off x="554038" y="2362200"/>
            <a:ext cx="7980362" cy="4052888"/>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0000"/>
              </a:lnSpc>
              <a:spcBef>
                <a:spcPts val="1200"/>
              </a:spcBef>
              <a:spcAft>
                <a:spcPts val="400"/>
              </a:spcAft>
              <a:buClr>
                <a:schemeClr val="accent6">
                  <a:lumMod val="75000"/>
                </a:schemeClr>
              </a:buClr>
              <a:buFontTx/>
              <a:buNone/>
              <a:defRPr/>
            </a:pPr>
            <a:r>
              <a:rPr lang="en-US" sz="2400" b="0" kern="0" dirty="0" smtClean="0"/>
              <a:t>APD is </a:t>
            </a:r>
            <a:r>
              <a:rPr lang="en-US" sz="2400" b="0" kern="0" dirty="0"/>
              <a:t>focused on </a:t>
            </a:r>
            <a:r>
              <a:rPr lang="en-US" sz="2400" b="0" kern="0" dirty="0" smtClean="0"/>
              <a:t>five </a:t>
            </a:r>
            <a:r>
              <a:rPr lang="en-US" sz="2400" b="0" kern="0" dirty="0"/>
              <a:t>priorities and works to meet and exceed these priorities every </a:t>
            </a:r>
            <a:r>
              <a:rPr lang="en-US" sz="2400" b="0" kern="0" dirty="0" smtClean="0"/>
              <a:t>day:</a:t>
            </a:r>
            <a:endParaRPr lang="en-US" sz="2400" kern="0" dirty="0">
              <a:solidFill>
                <a:schemeClr val="tx2"/>
              </a:solidFill>
            </a:endParaRPr>
          </a:p>
          <a:p>
            <a:pPr>
              <a:spcBef>
                <a:spcPts val="1200"/>
              </a:spcBef>
              <a:buFont typeface="Arial" panose="020B0604020202020204" pitchFamily="34" charset="0"/>
              <a:buChar char="•"/>
              <a:defRPr/>
            </a:pPr>
            <a:r>
              <a:rPr lang="en-US" sz="2400" kern="0" dirty="0" smtClean="0">
                <a:solidFill>
                  <a:schemeClr val="tx2"/>
                </a:solidFill>
              </a:rPr>
              <a:t>Fiscal </a:t>
            </a:r>
            <a:r>
              <a:rPr lang="en-US" sz="2400" kern="0" dirty="0">
                <a:solidFill>
                  <a:schemeClr val="tx2"/>
                </a:solidFill>
              </a:rPr>
              <a:t>Accountability </a:t>
            </a:r>
            <a:r>
              <a:rPr lang="en-US" sz="2400" b="0" kern="0" dirty="0"/>
              <a:t>- APD operates within the limits set forth in the General Appropriations </a:t>
            </a:r>
            <a:r>
              <a:rPr lang="en-US" sz="2400" b="0" kern="0" dirty="0" smtClean="0"/>
              <a:t>Act</a:t>
            </a:r>
          </a:p>
          <a:p>
            <a:pPr>
              <a:spcBef>
                <a:spcPts val="1200"/>
              </a:spcBef>
              <a:buFont typeface="Arial" panose="020B0604020202020204" pitchFamily="34" charset="0"/>
              <a:buChar char="•"/>
              <a:defRPr/>
            </a:pPr>
            <a:r>
              <a:rPr lang="en-US" sz="2400" kern="0" dirty="0" smtClean="0">
                <a:solidFill>
                  <a:schemeClr val="tx2"/>
                </a:solidFill>
              </a:rPr>
              <a:t>Thriving Providers/Businesses </a:t>
            </a:r>
            <a:r>
              <a:rPr lang="en-US" sz="2400" b="0" kern="0" dirty="0"/>
              <a:t>- Review rates, evaluate, and reduce regulatory hurdles to enable providers to serve customers with the highest standards of health and </a:t>
            </a:r>
            <a:r>
              <a:rPr lang="en-US" sz="2400" b="0" kern="0" dirty="0" smtClean="0"/>
              <a:t>safety</a:t>
            </a:r>
          </a:p>
          <a:p>
            <a:pPr lvl="1">
              <a:lnSpc>
                <a:spcPct val="90000"/>
              </a:lnSpc>
              <a:spcAft>
                <a:spcPts val="600"/>
              </a:spcAft>
              <a:buClr>
                <a:schemeClr val="accent6">
                  <a:lumMod val="75000"/>
                </a:schemeClr>
              </a:buClr>
              <a:buFont typeface="Wingdings" panose="05000000000000000000" pitchFamily="2" charset="2"/>
              <a:buChar char="v"/>
              <a:defRPr/>
            </a:pPr>
            <a:endParaRPr lang="en-US" sz="2000" b="0" kern="0" dirty="0" smtClean="0">
              <a:cs typeface="Arial" panose="020B0604020202020204" pitchFamily="34" charset="0"/>
            </a:endParaRPr>
          </a:p>
          <a:p>
            <a:pPr lvl="1">
              <a:lnSpc>
                <a:spcPct val="90000"/>
              </a:lnSpc>
              <a:spcAft>
                <a:spcPts val="600"/>
              </a:spcAft>
              <a:buClr>
                <a:schemeClr val="accent6">
                  <a:lumMod val="75000"/>
                </a:schemeClr>
              </a:buClr>
              <a:buFont typeface="Wingdings" panose="05000000000000000000" pitchFamily="2" charset="2"/>
              <a:buChar char="v"/>
              <a:defRPr/>
            </a:pPr>
            <a:endParaRPr lang="en-US" sz="2000" b="0" kern="0" dirty="0" smtClean="0">
              <a:cs typeface="Arial" panose="020B0604020202020204" pitchFamily="34" charset="0"/>
            </a:endParaRPr>
          </a:p>
        </p:txBody>
      </p:sp>
    </p:spTree>
    <p:extLst>
      <p:ext uri="{BB962C8B-B14F-4D97-AF65-F5344CB8AC3E}">
        <p14:creationId xmlns:p14="http://schemas.microsoft.com/office/powerpoint/2010/main" val="1222191828"/>
      </p:ext>
    </p:extLst>
  </p:cSld>
  <p:clrMapOvr>
    <a:masterClrMapping/>
  </p:clrMapOvr>
  <p:transition spd="slow">
    <p:spli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338" name="Picture 8"/>
          <p:cNvPicPr>
            <a:picLocks noChangeAspect="1"/>
          </p:cNvPicPr>
          <p:nvPr/>
        </p:nvPicPr>
        <p:blipFill>
          <a:blip r:embed="rId3" cstate="print">
            <a:extLst>
              <a:ext uri="{28A0092B-C50C-407E-A947-70E740481C1C}">
                <a14:useLocalDpi xmlns:a14="http://schemas.microsoft.com/office/drawing/2010/main" val="0"/>
              </a:ext>
            </a:extLst>
          </a:blip>
          <a:srcRect l="9862" t="4150" r="4720"/>
          <a:stretch>
            <a:fillRect/>
          </a:stretch>
        </p:blipFill>
        <p:spPr bwMode="auto">
          <a:xfrm>
            <a:off x="533400" y="228600"/>
            <a:ext cx="7772400" cy="6705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auto">
          <a:xfrm>
            <a:off x="533400" y="5486400"/>
            <a:ext cx="8153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ctr" eaLnBrk="1" hangingPunct="1"/>
            <a:endParaRPr lang="en-US" altLang="en-US" sz="2000" b="0" dirty="0">
              <a:solidFill>
                <a:schemeClr val="bg1"/>
              </a:solidFill>
              <a:latin typeface="Calibri" pitchFamily="34" charset="0"/>
            </a:endParaRPr>
          </a:p>
        </p:txBody>
      </p:sp>
      <p:sp>
        <p:nvSpPr>
          <p:cNvPr id="14340" name="Slide Number Placehold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r" eaLnBrk="1" hangingPunct="1"/>
            <a:fld id="{698E13F2-F418-47EF-85BD-70EA74C24238}" type="slidenum">
              <a:rPr lang="en-US" altLang="en-US" sz="1200" b="0">
                <a:solidFill>
                  <a:schemeClr val="bg1"/>
                </a:solidFill>
              </a:rPr>
              <a:pPr algn="r" eaLnBrk="1" hangingPunct="1"/>
              <a:t>8</a:t>
            </a:fld>
            <a:endParaRPr lang="en-US" altLang="en-US" sz="1200" b="0" dirty="0">
              <a:solidFill>
                <a:schemeClr val="bg1"/>
              </a:solidFill>
            </a:endParaRPr>
          </a:p>
        </p:txBody>
      </p:sp>
      <p:sp>
        <p:nvSpPr>
          <p:cNvPr id="14341" name="Slide Number Placeholder 2"/>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fld id="{6CFF3450-7E5F-429E-8A7D-8A7D463B89AD}" type="slidenum">
              <a:rPr lang="en-US" altLang="en-US" sz="1400" b="0"/>
              <a:pPr/>
              <a:t>8</a:t>
            </a:fld>
            <a:endParaRPr lang="en-US" altLang="en-US" sz="1400" b="0" dirty="0"/>
          </a:p>
        </p:txBody>
      </p:sp>
    </p:spTree>
  </p:cSld>
  <p:clrMapOvr>
    <a:masterClrMapping/>
  </p:clrMapOvr>
  <p:transition spd="slow">
    <p:spli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4"/>
          <p:cNvSpPr>
            <a:spLocks noGrp="1"/>
          </p:cNvSpPr>
          <p:nvPr>
            <p:ph type="title"/>
          </p:nvPr>
        </p:nvSpPr>
        <p:spPr bwMode="auto">
          <a:xfrm>
            <a:off x="323787" y="152400"/>
            <a:ext cx="85344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smtClean="0">
                <a:solidFill>
                  <a:srgbClr val="1F497D"/>
                </a:solidFill>
              </a:rPr>
              <a:t>Agency Appropriations – FY 2014-15</a:t>
            </a:r>
            <a:r>
              <a:rPr lang="en-US" altLang="en-US" sz="3200" dirty="0" smtClean="0">
                <a:solidFill>
                  <a:srgbClr val="1F497D"/>
                </a:solidFill>
              </a:rPr>
              <a:t/>
            </a:r>
            <a:br>
              <a:rPr lang="en-US" altLang="en-US" sz="3200" dirty="0" smtClean="0">
                <a:solidFill>
                  <a:srgbClr val="1F497D"/>
                </a:solidFill>
              </a:rPr>
            </a:br>
            <a:endParaRPr lang="en-US" altLang="en-US" sz="3200" b="1" dirty="0" smtClean="0">
              <a:solidFill>
                <a:schemeClr val="tx1"/>
              </a:solidFill>
            </a:endParaRPr>
          </a:p>
        </p:txBody>
      </p:sp>
      <p:sp>
        <p:nvSpPr>
          <p:cNvPr id="16387" name="Rectangle 5"/>
          <p:cNvSpPr>
            <a:spLocks noChangeArrowheads="1"/>
          </p:cNvSpPr>
          <p:nvPr/>
        </p:nvSpPr>
        <p:spPr bwMode="auto">
          <a:xfrm>
            <a:off x="8229600" y="6477000"/>
            <a:ext cx="665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6699FF"/>
                </a:solidFill>
                <a:latin typeface="Arial" charset="0"/>
                <a:cs typeface="Arial" charset="0"/>
              </a:defRPr>
            </a:lvl1pPr>
            <a:lvl2pPr marL="742950" indent="-285750">
              <a:defRPr sz="4000" b="1">
                <a:solidFill>
                  <a:srgbClr val="6699FF"/>
                </a:solidFill>
                <a:latin typeface="Arial" charset="0"/>
                <a:cs typeface="Arial" charset="0"/>
              </a:defRPr>
            </a:lvl2pPr>
            <a:lvl3pPr marL="1143000" indent="-228600">
              <a:defRPr sz="4000" b="1">
                <a:solidFill>
                  <a:srgbClr val="6699FF"/>
                </a:solidFill>
                <a:latin typeface="Arial" charset="0"/>
                <a:cs typeface="Arial" charset="0"/>
              </a:defRPr>
            </a:lvl3pPr>
            <a:lvl4pPr marL="1600200" indent="-228600">
              <a:defRPr sz="4000" b="1">
                <a:solidFill>
                  <a:srgbClr val="6699FF"/>
                </a:solidFill>
                <a:latin typeface="Arial" charset="0"/>
                <a:cs typeface="Arial" charset="0"/>
              </a:defRPr>
            </a:lvl4pPr>
            <a:lvl5pPr marL="2057400" indent="-228600">
              <a:defRPr sz="4000" b="1">
                <a:solidFill>
                  <a:srgbClr val="6699FF"/>
                </a:solidFill>
                <a:latin typeface="Arial" charset="0"/>
                <a:cs typeface="Arial" charset="0"/>
              </a:defRPr>
            </a:lvl5pPr>
            <a:lvl6pPr marL="2514600" indent="-228600" eaLnBrk="0" fontAlgn="base" hangingPunct="0">
              <a:spcBef>
                <a:spcPct val="0"/>
              </a:spcBef>
              <a:spcAft>
                <a:spcPct val="0"/>
              </a:spcAft>
              <a:defRPr sz="4000" b="1">
                <a:solidFill>
                  <a:srgbClr val="6699FF"/>
                </a:solidFill>
                <a:latin typeface="Arial" charset="0"/>
                <a:cs typeface="Arial" charset="0"/>
              </a:defRPr>
            </a:lvl6pPr>
            <a:lvl7pPr marL="2971800" indent="-228600" eaLnBrk="0" fontAlgn="base" hangingPunct="0">
              <a:spcBef>
                <a:spcPct val="0"/>
              </a:spcBef>
              <a:spcAft>
                <a:spcPct val="0"/>
              </a:spcAft>
              <a:defRPr sz="4000" b="1">
                <a:solidFill>
                  <a:srgbClr val="6699FF"/>
                </a:solidFill>
                <a:latin typeface="Arial" charset="0"/>
                <a:cs typeface="Arial" charset="0"/>
              </a:defRPr>
            </a:lvl7pPr>
            <a:lvl8pPr marL="3429000" indent="-228600" eaLnBrk="0" fontAlgn="base" hangingPunct="0">
              <a:spcBef>
                <a:spcPct val="0"/>
              </a:spcBef>
              <a:spcAft>
                <a:spcPct val="0"/>
              </a:spcAft>
              <a:defRPr sz="4000" b="1">
                <a:solidFill>
                  <a:srgbClr val="6699FF"/>
                </a:solidFill>
                <a:latin typeface="Arial" charset="0"/>
                <a:cs typeface="Arial" charset="0"/>
              </a:defRPr>
            </a:lvl8pPr>
            <a:lvl9pPr marL="3886200" indent="-228600" eaLnBrk="0" fontAlgn="base" hangingPunct="0">
              <a:spcBef>
                <a:spcPct val="0"/>
              </a:spcBef>
              <a:spcAft>
                <a:spcPct val="0"/>
              </a:spcAft>
              <a:defRPr sz="4000" b="1">
                <a:solidFill>
                  <a:srgbClr val="6699FF"/>
                </a:solidFill>
                <a:latin typeface="Arial" charset="0"/>
                <a:cs typeface="Arial" charset="0"/>
              </a:defRPr>
            </a:lvl9pPr>
          </a:lstStyle>
          <a:p>
            <a:pPr algn="r" eaLnBrk="1" hangingPunct="1"/>
            <a:fld id="{BCACFF6D-B5DD-47DF-81B6-114D2F892E09}" type="slidenum">
              <a:rPr lang="en-US" altLang="en-US" sz="1400" b="0"/>
              <a:pPr algn="r" eaLnBrk="1" hangingPunct="1"/>
              <a:t>9</a:t>
            </a:fld>
            <a:endParaRPr lang="en-US" altLang="en-US" sz="1400" b="0" dirty="0"/>
          </a:p>
        </p:txBody>
      </p:sp>
      <p:graphicFrame>
        <p:nvGraphicFramePr>
          <p:cNvPr id="8" name="Content Placeholder 7"/>
          <p:cNvGraphicFramePr>
            <a:graphicFrameLocks noGrp="1"/>
          </p:cNvGraphicFramePr>
          <p:nvPr>
            <p:ph idx="1"/>
          </p:nvPr>
        </p:nvGraphicFramePr>
        <p:xfrm>
          <a:off x="304800" y="566257"/>
          <a:ext cx="8686800" cy="5943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noGrp="1"/>
          </p:cNvGraphicFramePr>
          <p:nvPr>
            <p:extLst>
              <p:ext uri="{D42A27DB-BD31-4B8C-83A1-F6EECF244321}">
                <p14:modId xmlns:p14="http://schemas.microsoft.com/office/powerpoint/2010/main" val="323955258"/>
              </p:ext>
            </p:extLst>
          </p:nvPr>
        </p:nvGraphicFramePr>
        <p:xfrm>
          <a:off x="297427" y="685800"/>
          <a:ext cx="8465574" cy="612129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6699FF"/>
            </a:solidFill>
            <a:effectLst/>
            <a:latin typeface="Arial" pitchFamily="34"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1" i="0" u="none" strike="noStrike" cap="none" normalizeH="0" baseline="0" smtClean="0">
            <a:ln>
              <a:noFill/>
            </a:ln>
            <a:solidFill>
              <a:srgbClr val="6699FF"/>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57DF537E78A64C886EDEBBEFEAFCA5" ma:contentTypeVersion="0" ma:contentTypeDescription="Create a new document." ma:contentTypeScope="" ma:versionID="d0f0a629b37489f01962ddec5191b970">
  <xsd:schema xmlns:xsd="http://www.w3.org/2001/XMLSchema" xmlns:xs="http://www.w3.org/2001/XMLSchema" xmlns:p="http://schemas.microsoft.com/office/2006/metadata/properties" targetNamespace="http://schemas.microsoft.com/office/2006/metadata/properties" ma:root="true" ma:fieldsID="d15787acf22db4e4c0ac8b858fca640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E24970-F85A-4D87-935A-AF01B6877D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86BDF1D-30FF-4D66-8DB8-730DA2728CB8}">
  <ds:schemaRefs>
    <ds:schemaRef ds:uri="http://schemas.microsoft.com/office/2006/documentManagement/types"/>
    <ds:schemaRef ds:uri="http://www.w3.org/XML/1998/namespace"/>
    <ds:schemaRef ds:uri="http://purl.org/dc/elements/1.1/"/>
    <ds:schemaRef ds:uri="http://schemas.microsoft.com/office/infopath/2007/PartnerControls"/>
    <ds:schemaRef ds:uri="http://purl.org/dc/dcmitype/"/>
    <ds:schemaRef ds:uri="http://purl.org/dc/terms/"/>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Flow</Template>
  <TotalTime>14723</TotalTime>
  <Words>872</Words>
  <Application>Microsoft Office PowerPoint</Application>
  <PresentationFormat>On-screen Show (4:3)</PresentationFormat>
  <Paragraphs>132</Paragraphs>
  <Slides>20</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20</vt:i4>
      </vt:variant>
    </vt:vector>
  </HeadingPairs>
  <TitlesOfParts>
    <vt:vector size="23" baseType="lpstr">
      <vt:lpstr>Default Design</vt:lpstr>
      <vt:lpstr>Chart</vt:lpstr>
      <vt:lpstr>Worksheet</vt:lpstr>
      <vt:lpstr>Agency for Persons with Disabilities   House Children, Families and Seniors Subcommittee  January 7, 2015  </vt:lpstr>
      <vt:lpstr>PowerPoint Presentation</vt:lpstr>
      <vt:lpstr>Legislative Focus</vt:lpstr>
      <vt:lpstr>PowerPoint Presentation</vt:lpstr>
      <vt:lpstr>Who Do We Serve – By Primary Disability</vt:lpstr>
      <vt:lpstr>PowerPoint Presentation</vt:lpstr>
      <vt:lpstr>PowerPoint Presentation</vt:lpstr>
      <vt:lpstr>PowerPoint Presentation</vt:lpstr>
      <vt:lpstr>Agency Appropriations – FY 2014-15 </vt:lpstr>
      <vt:lpstr>Medicaid Home and  Community-Based Services Waiver  </vt:lpstr>
      <vt:lpstr>iBudget Simplicity, Equity, Self-Direction, Sustainability </vt:lpstr>
      <vt:lpstr>Waiver Support Coordinator  </vt:lpstr>
      <vt:lpstr>PowerPoint Presentation</vt:lpstr>
      <vt:lpstr>Individual and Family Supports   </vt:lpstr>
      <vt:lpstr>PowerPoint Presentation</vt:lpstr>
      <vt:lpstr>PowerPoint Presentation</vt:lpstr>
      <vt:lpstr>PowerPoint Presentation</vt:lpstr>
      <vt:lpstr>FY 2014-15 Budget Eliminates Critical Needs Portion of Waiting List  </vt:lpstr>
      <vt:lpstr>Resource Directory Great Tool for Individuals and Families  </vt:lpstr>
      <vt:lpstr>PowerPoint Presentation</vt:lpstr>
    </vt:vector>
  </TitlesOfParts>
  <Company>APD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Subtitle Date</dc:title>
  <dc:creator>APD - Agency for Persons with Disabilities</dc:creator>
  <cp:lastModifiedBy>HOITS</cp:lastModifiedBy>
  <cp:revision>1228</cp:revision>
  <cp:lastPrinted>2014-12-30T19:05:33Z</cp:lastPrinted>
  <dcterms:created xsi:type="dcterms:W3CDTF">2009-08-18T15:20:15Z</dcterms:created>
  <dcterms:modified xsi:type="dcterms:W3CDTF">2014-12-30T19:40:21Z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0x01010046719168050E404BAE2C58424C3B16DE</vt:lpwstr>
  </property>
</Properties>
</file>